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530" r:id="rId5"/>
    <p:sldId id="545" r:id="rId6"/>
    <p:sldId id="531" r:id="rId7"/>
    <p:sldId id="533" r:id="rId8"/>
    <p:sldId id="534" r:id="rId9"/>
    <p:sldId id="550" r:id="rId10"/>
    <p:sldId id="551" r:id="rId11"/>
    <p:sldId id="554" r:id="rId12"/>
    <p:sldId id="553" r:id="rId13"/>
    <p:sldId id="552" r:id="rId14"/>
    <p:sldId id="536" r:id="rId15"/>
    <p:sldId id="535" r:id="rId16"/>
    <p:sldId id="549" r:id="rId17"/>
    <p:sldId id="547" r:id="rId18"/>
    <p:sldId id="555" r:id="rId19"/>
    <p:sldId id="546" r:id="rId20"/>
    <p:sldId id="54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9FD"/>
    <a:srgbClr val="CCECFF"/>
    <a:srgbClr val="8822EE"/>
    <a:srgbClr val="F01688"/>
    <a:srgbClr val="2F21F3"/>
    <a:srgbClr val="FEB52B"/>
    <a:srgbClr val="F01689"/>
    <a:srgbClr val="6F22E3"/>
    <a:srgbClr val="E218A3"/>
    <a:srgbClr val="BA20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D88D5-DF41-4B77-B01E-016438EDC62A}" v="363" dt="2023-03-17T07:51:58.929"/>
    <p1510:client id="{F341D73B-71ED-482C-9FE5-9C9146D4C720}" v="18" dt="2023-03-17T05:52:23.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22"/>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3/17/2023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9094119" TargetMode="External"/><Relationship Id="rId2" Type="http://schemas.openxmlformats.org/officeDocument/2006/relationships/hyperlink" Target="https://dl.acm.org/doi/10.1145/2380718.2380757" TargetMode="External"/><Relationship Id="rId1" Type="http://schemas.openxmlformats.org/officeDocument/2006/relationships/slideLayout" Target="../slideLayouts/slideLayout6.xml"/><Relationship Id="rId5" Type="http://schemas.openxmlformats.org/officeDocument/2006/relationships/hyperlink" Target="https://link.springer.com/article/10.1007/s11042-021-11038-0" TargetMode="External"/><Relationship Id="rId4" Type="http://schemas.openxmlformats.org/officeDocument/2006/relationships/hyperlink" Target="https://content.iospress.com/articles/intelligent-data-analysis/ida194599"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endParaRPr lang="en-US" dirty="0"/>
          </a:p>
          <a:p>
            <a:endParaRPr lang="en-US" dirty="0"/>
          </a:p>
        </p:txBody>
      </p:sp>
      <p:pic>
        <p:nvPicPr>
          <p:cNvPr id="4" name="Google Shape;57;p13">
            <a:extLst>
              <a:ext uri="{FF2B5EF4-FFF2-40B4-BE49-F238E27FC236}">
                <a16:creationId xmlns:a16="http://schemas.microsoft.com/office/drawing/2014/main" id="{A1832B25-FABD-43E8-3A6A-E7ED89ACF51B}"/>
              </a:ext>
            </a:extLst>
          </p:cNvPr>
          <p:cNvPicPr preferRelativeResize="0"/>
          <p:nvPr/>
        </p:nvPicPr>
        <p:blipFill>
          <a:blip r:embed="rId2">
            <a:alphaModFix/>
          </a:blip>
          <a:stretch>
            <a:fillRect/>
          </a:stretch>
        </p:blipFill>
        <p:spPr>
          <a:xfrm>
            <a:off x="1651247" y="124288"/>
            <a:ext cx="8549196" cy="11540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Google Shape;56;p13">
            <a:extLst>
              <a:ext uri="{FF2B5EF4-FFF2-40B4-BE49-F238E27FC236}">
                <a16:creationId xmlns:a16="http://schemas.microsoft.com/office/drawing/2014/main" id="{3A34079E-2994-43FD-1DB7-6967159276C9}"/>
              </a:ext>
            </a:extLst>
          </p:cNvPr>
          <p:cNvSpPr txBox="1"/>
          <p:nvPr/>
        </p:nvSpPr>
        <p:spPr>
          <a:xfrm>
            <a:off x="1984159" y="1577415"/>
            <a:ext cx="7972147" cy="615523"/>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spAutoFit/>
          </a:bodyPr>
          <a:lstStyle/>
          <a:p>
            <a:pPr marL="457200" lvl="0" indent="0" rtl="0">
              <a:spcBef>
                <a:spcPts val="0"/>
              </a:spcBef>
              <a:spcAft>
                <a:spcPts val="0"/>
              </a:spcAft>
              <a:buClr>
                <a:schemeClr val="dk1"/>
              </a:buClr>
              <a:buSzPts val="1100"/>
              <a:buFont typeface="Arial"/>
              <a:buNone/>
            </a:pPr>
            <a:r>
              <a:rPr lang="en" sz="2800" dirty="0">
                <a:solidFill>
                  <a:schemeClr val="dk1"/>
                </a:solidFill>
                <a:latin typeface="Algerian" panose="04020705040A02060702" pitchFamily="82" charset="0"/>
              </a:rPr>
              <a:t>DEPARTMENT OF COMPUTER ENGINEERING</a:t>
            </a:r>
            <a:endParaRPr sz="2800" dirty="0">
              <a:solidFill>
                <a:schemeClr val="dk1"/>
              </a:solidFill>
              <a:latin typeface="Algerian" panose="04020705040A02060702" pitchFamily="82" charset="0"/>
            </a:endParaRPr>
          </a:p>
        </p:txBody>
      </p:sp>
      <p:sp>
        <p:nvSpPr>
          <p:cNvPr id="6" name="Google Shape;55;p13">
            <a:extLst>
              <a:ext uri="{FF2B5EF4-FFF2-40B4-BE49-F238E27FC236}">
                <a16:creationId xmlns:a16="http://schemas.microsoft.com/office/drawing/2014/main" id="{ED7334D3-82D1-EB83-AA9E-8F05A0A8BED4}"/>
              </a:ext>
            </a:extLst>
          </p:cNvPr>
          <p:cNvSpPr txBox="1"/>
          <p:nvPr/>
        </p:nvSpPr>
        <p:spPr>
          <a:xfrm>
            <a:off x="1466014" y="2406377"/>
            <a:ext cx="8734430" cy="677078"/>
          </a:xfrm>
          <a:prstGeom prst="rect">
            <a:avLst/>
          </a:prstGeom>
          <a:ln/>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spAutoFit/>
          </a:bodyPr>
          <a:lstStyle/>
          <a:p>
            <a:pPr algn="ctr"/>
            <a:r>
              <a:rPr lang="en" sz="2000" b="1" dirty="0">
                <a:latin typeface="Times New Roman" panose="02020603050405020304" pitchFamily="18" charset="0"/>
                <a:cs typeface="Times New Roman" panose="02020603050405020304" pitchFamily="18" charset="0"/>
              </a:rPr>
              <a:t>      </a:t>
            </a:r>
            <a:r>
              <a:rPr lang="en" sz="3200" b="1" dirty="0">
                <a:latin typeface="Times New Roman" panose="02020603050405020304" pitchFamily="18" charset="0"/>
                <a:cs typeface="Times New Roman" panose="02020603050405020304" pitchFamily="18" charset="0"/>
              </a:rPr>
              <a:t>Chef Transformer</a:t>
            </a:r>
            <a:endParaRPr sz="2000" b="1" u="sng"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9F80CD2-A5C4-4958-6FC3-EF3265DB2FFA}"/>
              </a:ext>
            </a:extLst>
          </p:cNvPr>
          <p:cNvSpPr txBox="1"/>
          <p:nvPr/>
        </p:nvSpPr>
        <p:spPr>
          <a:xfrm>
            <a:off x="933251" y="3325847"/>
            <a:ext cx="9799955" cy="333937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100" b="1" dirty="0">
                <a:latin typeface="Times New Roman" panose="02020603050405020304" pitchFamily="18" charset="0"/>
                <a:cs typeface="Times New Roman" panose="02020603050405020304" pitchFamily="18" charset="0"/>
              </a:rPr>
              <a:t>Student Name : Anushree Salunke            Moodle Id : 20102179                  </a:t>
            </a:r>
            <a:r>
              <a:rPr lang="en-US" sz="2100" b="1" dirty="0" err="1">
                <a:latin typeface="Times New Roman" panose="02020603050405020304" pitchFamily="18" charset="0"/>
                <a:cs typeface="Times New Roman" panose="02020603050405020304" pitchFamily="18" charset="0"/>
              </a:rPr>
              <a:t>Div</a:t>
            </a:r>
            <a:r>
              <a:rPr lang="en-US" sz="2100" b="1" dirty="0">
                <a:latin typeface="Times New Roman" panose="02020603050405020304" pitchFamily="18" charset="0"/>
                <a:cs typeface="Times New Roman" panose="02020603050405020304" pitchFamily="18" charset="0"/>
              </a:rPr>
              <a:t> : C</a:t>
            </a:r>
          </a:p>
          <a:p>
            <a:pPr algn="ctr"/>
            <a:endParaRPr lang="en-US" sz="2100" b="1" dirty="0">
              <a:latin typeface="Times New Roman" panose="02020603050405020304" pitchFamily="18" charset="0"/>
              <a:cs typeface="Times New Roman" panose="02020603050405020304" pitchFamily="18" charset="0"/>
            </a:endParaRPr>
          </a:p>
          <a:p>
            <a:pPr algn="ctr"/>
            <a:r>
              <a:rPr lang="en-US" sz="2100" b="1" dirty="0">
                <a:latin typeface="Times New Roman" panose="02020603050405020304" pitchFamily="18" charset="0"/>
                <a:cs typeface="Times New Roman" panose="02020603050405020304" pitchFamily="18" charset="0"/>
              </a:rPr>
              <a:t>Student Name : Eisha Saini                         Moodle Id : 20102025                 </a:t>
            </a:r>
            <a:r>
              <a:rPr lang="en-US" sz="2100" b="1" dirty="0" err="1">
                <a:latin typeface="Times New Roman" panose="02020603050405020304" pitchFamily="18" charset="0"/>
                <a:cs typeface="Times New Roman" panose="02020603050405020304" pitchFamily="18" charset="0"/>
              </a:rPr>
              <a:t>Div</a:t>
            </a:r>
            <a:r>
              <a:rPr lang="en-US" sz="2100" b="1" dirty="0">
                <a:latin typeface="Times New Roman" panose="02020603050405020304" pitchFamily="18" charset="0"/>
                <a:cs typeface="Times New Roman" panose="02020603050405020304" pitchFamily="18" charset="0"/>
              </a:rPr>
              <a:t> : C</a:t>
            </a:r>
          </a:p>
          <a:p>
            <a:pPr algn="ctr"/>
            <a:endParaRPr lang="en-US" sz="2100" b="1" dirty="0">
              <a:latin typeface="Times New Roman" panose="02020603050405020304" pitchFamily="18" charset="0"/>
              <a:cs typeface="Times New Roman" panose="02020603050405020304" pitchFamily="18" charset="0"/>
            </a:endParaRPr>
          </a:p>
          <a:p>
            <a:pPr algn="ctr"/>
            <a:r>
              <a:rPr lang="en-US" sz="2100" b="1" dirty="0">
                <a:latin typeface="Times New Roman" panose="02020603050405020304" pitchFamily="18" charset="0"/>
                <a:cs typeface="Times New Roman" panose="02020603050405020304" pitchFamily="18" charset="0"/>
              </a:rPr>
              <a:t>Student Name : Pooja Tumma                    Moodle Id : 20102126                 </a:t>
            </a:r>
            <a:r>
              <a:rPr lang="en-US" sz="2100" b="1" dirty="0" err="1">
                <a:latin typeface="Times New Roman" panose="02020603050405020304" pitchFamily="18" charset="0"/>
                <a:cs typeface="Times New Roman" panose="02020603050405020304" pitchFamily="18" charset="0"/>
              </a:rPr>
              <a:t>Div</a:t>
            </a:r>
            <a:r>
              <a:rPr lang="en-US" sz="2100" b="1" dirty="0">
                <a:latin typeface="Times New Roman" panose="02020603050405020304" pitchFamily="18" charset="0"/>
                <a:cs typeface="Times New Roman" panose="02020603050405020304" pitchFamily="18" charset="0"/>
              </a:rPr>
              <a:t> : C</a:t>
            </a:r>
          </a:p>
          <a:p>
            <a:pPr algn="ctr"/>
            <a:endParaRPr lang="en-US" sz="2100" b="1" dirty="0">
              <a:latin typeface="Times New Roman" panose="02020603050405020304" pitchFamily="18" charset="0"/>
              <a:cs typeface="Times New Roman" panose="02020603050405020304" pitchFamily="18" charset="0"/>
            </a:endParaRPr>
          </a:p>
          <a:p>
            <a:pPr algn="ctr"/>
            <a:r>
              <a:rPr lang="en-US" sz="2100" b="1" dirty="0">
                <a:latin typeface="Times New Roman" panose="02020603050405020304" pitchFamily="18" charset="0"/>
                <a:cs typeface="Times New Roman" panose="02020603050405020304" pitchFamily="18" charset="0"/>
              </a:rPr>
              <a:t>Student Name : Sanskruti Shinde              Moodle Id : 21202018                 </a:t>
            </a:r>
            <a:r>
              <a:rPr lang="en-US" sz="2100" b="1" dirty="0" err="1">
                <a:latin typeface="Times New Roman" panose="02020603050405020304" pitchFamily="18" charset="0"/>
                <a:cs typeface="Times New Roman" panose="02020603050405020304" pitchFamily="18" charset="0"/>
              </a:rPr>
              <a:t>Div</a:t>
            </a:r>
            <a:r>
              <a:rPr lang="en-US" sz="2100" b="1" dirty="0">
                <a:latin typeface="Times New Roman" panose="02020603050405020304" pitchFamily="18" charset="0"/>
                <a:cs typeface="Times New Roman" panose="02020603050405020304" pitchFamily="18" charset="0"/>
              </a:rPr>
              <a:t> : C</a:t>
            </a:r>
          </a:p>
          <a:p>
            <a:endParaRPr lang="en-US" sz="2000" dirty="0">
              <a:latin typeface="Book Antiqua" panose="02040602050305030304" pitchFamily="18" charset="0"/>
            </a:endParaRPr>
          </a:p>
          <a:p>
            <a:pPr algn="ctr"/>
            <a:r>
              <a:rPr lang="en-US" sz="2100" b="1" dirty="0">
                <a:latin typeface="Times New Roman" panose="02020603050405020304" pitchFamily="18" charset="0"/>
                <a:cs typeface="Times New Roman" panose="02020603050405020304" pitchFamily="18" charset="0"/>
              </a:rPr>
              <a:t>Under the guidance of </a:t>
            </a:r>
            <a:r>
              <a:rPr lang="en-US" sz="2100" b="1" u="sng" dirty="0">
                <a:latin typeface="Times New Roman" panose="02020603050405020304" pitchFamily="18" charset="0"/>
                <a:cs typeface="Times New Roman" panose="02020603050405020304" pitchFamily="18" charset="0"/>
              </a:rPr>
              <a:t>Prof. Deepak K. Sir</a:t>
            </a:r>
          </a:p>
          <a:p>
            <a:endParaRPr lang="en-US" sz="2000" dirty="0">
              <a:latin typeface="Book Antiqua" panose="02040602050305030304" pitchFamily="18" charset="0"/>
            </a:endParaRPr>
          </a:p>
        </p:txBody>
      </p:sp>
      <p:pic>
        <p:nvPicPr>
          <p:cNvPr id="13" name="Picture 12">
            <a:extLst>
              <a:ext uri="{FF2B5EF4-FFF2-40B4-BE49-F238E27FC236}">
                <a16:creationId xmlns:a16="http://schemas.microsoft.com/office/drawing/2014/main" id="{381A3A76-0247-7BA4-E3CA-0D0E4CB57202}"/>
              </a:ext>
            </a:extLst>
          </p:cNvPr>
          <p:cNvPicPr>
            <a:picLocks noChangeAspect="1"/>
          </p:cNvPicPr>
          <p:nvPr/>
        </p:nvPicPr>
        <p:blipFill>
          <a:blip r:embed="rId3"/>
          <a:stretch>
            <a:fillRect/>
          </a:stretch>
        </p:blipFill>
        <p:spPr>
          <a:xfrm>
            <a:off x="3345678" y="2277118"/>
            <a:ext cx="887504" cy="935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5390384" y="163638"/>
            <a:ext cx="6611290" cy="6527627"/>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Autofit/>
          </a:bodyPr>
          <a:lstStyle/>
          <a:p>
            <a:pPr indent="-347345">
              <a:buNone/>
            </a:pPr>
            <a:r>
              <a:rPr lang="en-US" dirty="0">
                <a:cs typeface="Segoe UI Light"/>
              </a:rPr>
              <a:t>      .</a:t>
            </a:r>
          </a:p>
        </p:txBody>
      </p:sp>
      <p:pic>
        <p:nvPicPr>
          <p:cNvPr id="6146" name="Picture 2">
            <a:extLst>
              <a:ext uri="{FF2B5EF4-FFF2-40B4-BE49-F238E27FC236}">
                <a16:creationId xmlns:a16="http://schemas.microsoft.com/office/drawing/2014/main" id="{2524FB1F-C44B-8D55-4956-83EB2E95C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48" y="4320807"/>
            <a:ext cx="3484504" cy="2096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A3E900D-0B75-4E82-E13C-826987C15F19}"/>
              </a:ext>
            </a:extLst>
          </p:cNvPr>
          <p:cNvSpPr txBox="1">
            <a:spLocks/>
          </p:cNvSpPr>
          <p:nvPr/>
        </p:nvSpPr>
        <p:spPr>
          <a:xfrm>
            <a:off x="647109" y="287528"/>
            <a:ext cx="3742449" cy="729158"/>
          </a:xfrm>
          <a:prstGeom prst="rect">
            <a:avLst/>
          </a:prstGeom>
          <a:solidFill>
            <a:srgbClr val="CCC9FD"/>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cap="all" spc="6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400" dirty="0" err="1">
                <a:ln w="28575">
                  <a:noFill/>
                  <a:prstDash val="solid"/>
                </a:ln>
                <a:solidFill>
                  <a:schemeClr val="tx1"/>
                </a:solidFill>
                <a:latin typeface="Sans serif"/>
                <a:cs typeface="Times New Roman"/>
              </a:rPr>
              <a:t>UMl</a:t>
            </a:r>
            <a:r>
              <a:rPr lang="en-US" sz="2400" dirty="0">
                <a:ln w="28575">
                  <a:noFill/>
                  <a:prstDash val="solid"/>
                </a:ln>
                <a:solidFill>
                  <a:schemeClr val="tx1"/>
                </a:solidFill>
                <a:latin typeface="Sans serif"/>
                <a:cs typeface="Times New Roman"/>
              </a:rPr>
              <a:t> Diagram:</a:t>
            </a:r>
            <a:br>
              <a:rPr lang="en-US" sz="2400" dirty="0">
                <a:ln w="28575">
                  <a:noFill/>
                  <a:prstDash val="solid"/>
                </a:ln>
                <a:latin typeface="Sans serif"/>
                <a:cs typeface="Times New Roman"/>
              </a:rPr>
            </a:br>
            <a:r>
              <a:rPr lang="en-US" sz="2400" dirty="0">
                <a:ln w="28575">
                  <a:noFill/>
                  <a:prstDash val="solid"/>
                </a:ln>
                <a:solidFill>
                  <a:schemeClr val="tx1"/>
                </a:solidFill>
                <a:latin typeface="Sans serif"/>
                <a:cs typeface="Times New Roman"/>
              </a:rPr>
              <a:t>Sequence</a:t>
            </a:r>
          </a:p>
        </p:txBody>
      </p:sp>
      <p:pic>
        <p:nvPicPr>
          <p:cNvPr id="8" name="Picture 8" descr="Diagram&#10;&#10;Description automatically generated">
            <a:extLst>
              <a:ext uri="{FF2B5EF4-FFF2-40B4-BE49-F238E27FC236}">
                <a16:creationId xmlns:a16="http://schemas.microsoft.com/office/drawing/2014/main" id="{AC2C81C3-7044-1900-4766-F58857112265}"/>
              </a:ext>
            </a:extLst>
          </p:cNvPr>
          <p:cNvPicPr>
            <a:picLocks noChangeAspect="1"/>
          </p:cNvPicPr>
          <p:nvPr/>
        </p:nvPicPr>
        <p:blipFill>
          <a:blip r:embed="rId3"/>
          <a:stretch>
            <a:fillRect/>
          </a:stretch>
        </p:blipFill>
        <p:spPr>
          <a:xfrm>
            <a:off x="5669667" y="320179"/>
            <a:ext cx="6051629" cy="6207996"/>
          </a:xfrm>
          <a:prstGeom prst="rect">
            <a:avLst/>
          </a:prstGeom>
        </p:spPr>
      </p:pic>
    </p:spTree>
    <p:extLst>
      <p:ext uri="{BB962C8B-B14F-4D97-AF65-F5344CB8AC3E}">
        <p14:creationId xmlns:p14="http://schemas.microsoft.com/office/powerpoint/2010/main" val="104201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4F7C3A-A04A-AA9C-2A7D-3AE5DF33B5AB}"/>
              </a:ext>
            </a:extLst>
          </p:cNvPr>
          <p:cNvPicPr>
            <a:picLocks noChangeAspect="1"/>
          </p:cNvPicPr>
          <p:nvPr/>
        </p:nvPicPr>
        <p:blipFill>
          <a:blip r:embed="rId2"/>
          <a:stretch>
            <a:fillRect/>
          </a:stretch>
        </p:blipFill>
        <p:spPr>
          <a:xfrm>
            <a:off x="1137821" y="1224651"/>
            <a:ext cx="10068758" cy="4483270"/>
          </a:xfrm>
          <a:prstGeom prst="rect">
            <a:avLst/>
          </a:prstGeom>
        </p:spPr>
      </p:pic>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1137821" y="1224651"/>
            <a:ext cx="10362283" cy="4588868"/>
          </a:xfrm>
        </p:spPr>
        <p:style>
          <a:lnRef idx="1">
            <a:schemeClr val="accent1"/>
          </a:lnRef>
          <a:fillRef idx="2">
            <a:schemeClr val="accent1"/>
          </a:fillRef>
          <a:effectRef idx="1">
            <a:schemeClr val="accent1"/>
          </a:effectRef>
          <a:fontRef idx="minor">
            <a:schemeClr val="dk1"/>
          </a:fontRef>
        </p:style>
        <p:txBody>
          <a:bodyPr/>
          <a:lstStyle/>
          <a:p>
            <a:r>
              <a:rPr lang="en-IN" sz="2400" b="1" dirty="0">
                <a:latin typeface="Sans serif"/>
              </a:rPr>
              <a:t>1. NLP - Natural Language Processing</a:t>
            </a:r>
          </a:p>
          <a:p>
            <a:r>
              <a:rPr lang="en-IN" sz="2400" b="1" dirty="0">
                <a:latin typeface="Sans serif"/>
              </a:rPr>
              <a:t>2. ML using Transformer module</a:t>
            </a:r>
          </a:p>
          <a:p>
            <a:r>
              <a:rPr lang="en-IN" sz="2400" b="1" dirty="0">
                <a:latin typeface="Sans serif"/>
              </a:rPr>
              <a:t>3. Major Ingredients Recommendation</a:t>
            </a:r>
          </a:p>
          <a:p>
            <a:r>
              <a:rPr lang="en-IN" sz="2400" b="1" dirty="0">
                <a:latin typeface="Sans serif"/>
              </a:rPr>
              <a:t>4. Minor Ingredients Selection</a:t>
            </a:r>
          </a:p>
          <a:p>
            <a:r>
              <a:rPr lang="en-IN" sz="2400" b="1" dirty="0">
                <a:latin typeface="Sans serif"/>
              </a:rPr>
              <a:t>5. Recipe Generation</a:t>
            </a:r>
          </a:p>
          <a:p>
            <a:r>
              <a:rPr lang="en-IN" sz="2400" b="1" dirty="0">
                <a:latin typeface="Sans serif"/>
              </a:rPr>
              <a:t>6. Image generation</a:t>
            </a:r>
          </a:p>
          <a:p>
            <a:endParaRPr lang="en-IN" b="1" dirty="0">
              <a:latin typeface="Sans serif"/>
            </a:endParaRPr>
          </a:p>
        </p:txBody>
      </p:sp>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2227281" y="228378"/>
            <a:ext cx="7311309" cy="677100"/>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4000" b="1" spc="600" dirty="0">
                <a:ln w="28575">
                  <a:noFill/>
                  <a:prstDash val="solid"/>
                </a:ln>
                <a:solidFill>
                  <a:schemeClr val="tx1"/>
                </a:solidFill>
                <a:latin typeface="Times New Roman" panose="02020603050405020304" pitchFamily="18" charset="0"/>
                <a:cs typeface="Times New Roman" panose="02020603050405020304" pitchFamily="18" charset="0"/>
              </a:rPr>
              <a:t>MODULES</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11</a:t>
            </a:fld>
            <a:endParaRPr lang="en-US" dirty="0"/>
          </a:p>
        </p:txBody>
      </p:sp>
      <p:pic>
        <p:nvPicPr>
          <p:cNvPr id="6146" name="Picture 2">
            <a:extLst>
              <a:ext uri="{FF2B5EF4-FFF2-40B4-BE49-F238E27FC236}">
                <a16:creationId xmlns:a16="http://schemas.microsoft.com/office/drawing/2014/main" id="{2524FB1F-C44B-8D55-4956-83EB2E95C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5270" y="2859078"/>
            <a:ext cx="4748072" cy="2848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724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1132450" y="435428"/>
            <a:ext cx="9731791" cy="1037687"/>
          </a:xfrm>
          <a:solidFill>
            <a:srgbClr val="CCC9FD"/>
          </a:solidFill>
        </p:spPr>
        <p:style>
          <a:lnRef idx="1">
            <a:schemeClr val="accent4"/>
          </a:lnRef>
          <a:fillRef idx="2">
            <a:schemeClr val="accent4"/>
          </a:fillRef>
          <a:effectRef idx="1">
            <a:schemeClr val="accent4"/>
          </a:effectRef>
          <a:fontRef idx="minor">
            <a:schemeClr val="dk1"/>
          </a:fontRef>
        </p:style>
        <p:txBody>
          <a:bodyPr anchor="ctr"/>
          <a:lstStyle/>
          <a:p>
            <a:r>
              <a:rPr lang="en-US" sz="3600" b="1" spc="600" dirty="0">
                <a:ln w="28575">
                  <a:noFill/>
                  <a:prstDash val="solid"/>
                </a:ln>
                <a:solidFill>
                  <a:schemeClr val="tx1"/>
                </a:solidFill>
                <a:latin typeface="Times New Roman" panose="02020603050405020304" pitchFamily="18" charset="0"/>
                <a:cs typeface="Times New Roman" panose="02020603050405020304" pitchFamily="18" charset="0"/>
              </a:rPr>
              <a:t>TECHNOLOGY STACK</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7" name="Content Placeholder 6">
            <a:extLst>
              <a:ext uri="{FF2B5EF4-FFF2-40B4-BE49-F238E27FC236}">
                <a16:creationId xmlns:a16="http://schemas.microsoft.com/office/drawing/2014/main" id="{96A295FE-E2AD-4048-0D66-9BCC4992FC01}"/>
              </a:ext>
            </a:extLst>
          </p:cNvPr>
          <p:cNvSpPr>
            <a:spLocks noGrp="1"/>
          </p:cNvSpPr>
          <p:nvPr>
            <p:ph idx="1"/>
          </p:nvPr>
        </p:nvSpPr>
        <p:spPr>
          <a:xfrm>
            <a:off x="850392" y="1768965"/>
            <a:ext cx="10332720" cy="3547872"/>
          </a:xfrm>
          <a:solidFill>
            <a:srgbClr val="CCECFF"/>
          </a:solidFill>
        </p:spPr>
        <p:style>
          <a:lnRef idx="2">
            <a:schemeClr val="accent3"/>
          </a:lnRef>
          <a:fillRef idx="1">
            <a:schemeClr val="lt1"/>
          </a:fillRef>
          <a:effectRef idx="0">
            <a:schemeClr val="accent3"/>
          </a:effectRef>
          <a:fontRef idx="minor">
            <a:schemeClr val="dk1"/>
          </a:fontRef>
        </p:style>
        <p:txBody>
          <a:bodyPr/>
          <a:lstStyle/>
          <a:p>
            <a:r>
              <a:rPr lang="en-US" sz="2000" b="1" dirty="0">
                <a:latin typeface="Sans serif"/>
              </a:rPr>
              <a:t>Frontend : HTML, CSS, JS </a:t>
            </a:r>
          </a:p>
          <a:p>
            <a:r>
              <a:rPr lang="en-US" sz="2000" b="1" dirty="0">
                <a:latin typeface="Sans serif"/>
              </a:rPr>
              <a:t>Backend: Python </a:t>
            </a:r>
          </a:p>
          <a:p>
            <a:r>
              <a:rPr lang="en-US" sz="2000" b="1" dirty="0">
                <a:latin typeface="Sans serif"/>
              </a:rPr>
              <a:t> For ML model training transformers module</a:t>
            </a:r>
          </a:p>
          <a:p>
            <a:r>
              <a:rPr lang="en-US" sz="2000" b="1" dirty="0">
                <a:latin typeface="Sans serif"/>
              </a:rPr>
              <a:t> For NLP and text processing nltk</a:t>
            </a:r>
            <a:endParaRPr lang="en-IN" sz="2000" b="1" dirty="0">
              <a:latin typeface="Sans serif"/>
            </a:endParaRPr>
          </a:p>
        </p:txBody>
      </p:sp>
      <p:pic>
        <p:nvPicPr>
          <p:cNvPr id="5122" name="Picture 2">
            <a:extLst>
              <a:ext uri="{FF2B5EF4-FFF2-40B4-BE49-F238E27FC236}">
                <a16:creationId xmlns:a16="http://schemas.microsoft.com/office/drawing/2014/main" id="{3022FE4D-27A3-9408-3AF7-0889D7310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109" y="3265823"/>
            <a:ext cx="4427205" cy="1918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00EED75-EBEC-1F7E-B534-9FF9ABF1D5FF}"/>
              </a:ext>
            </a:extLst>
          </p:cNvPr>
          <p:cNvPicPr>
            <a:picLocks noChangeAspect="1"/>
          </p:cNvPicPr>
          <p:nvPr/>
        </p:nvPicPr>
        <p:blipFill>
          <a:blip r:embed="rId3"/>
          <a:stretch>
            <a:fillRect/>
          </a:stretch>
        </p:blipFill>
        <p:spPr>
          <a:xfrm>
            <a:off x="1811292" y="491466"/>
            <a:ext cx="986772" cy="104969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7265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a:xfrm>
            <a:off x="2804891" y="113347"/>
            <a:ext cx="6631464" cy="497472"/>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3600" dirty="0">
                <a:solidFill>
                  <a:schemeClr val="tx1"/>
                </a:solidFill>
                <a:latin typeface="Times New Roman"/>
                <a:cs typeface="Times New Roman"/>
              </a:rPr>
              <a:t>INTERFACES</a:t>
            </a:r>
          </a:p>
        </p:txBody>
      </p:sp>
      <p:cxnSp>
        <p:nvCxnSpPr>
          <p:cNvPr id="21" name="Straight Connector 20">
            <a:extLst>
              <a:ext uri="{FF2B5EF4-FFF2-40B4-BE49-F238E27FC236}">
                <a16:creationId xmlns:a16="http://schemas.microsoft.com/office/drawing/2014/main" id="{23145B5B-F51D-1A88-D392-B2CFCFC8AB63}"/>
              </a:ext>
            </a:extLst>
          </p:cNvPr>
          <p:cNvCxnSpPr/>
          <p:nvPr/>
        </p:nvCxnSpPr>
        <p:spPr>
          <a:xfrm>
            <a:off x="5885895" y="985421"/>
            <a:ext cx="0" cy="571722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1B525B8E-646D-17B3-8AC0-10A8AF14F166}"/>
              </a:ext>
            </a:extLst>
          </p:cNvPr>
          <p:cNvCxnSpPr/>
          <p:nvPr/>
        </p:nvCxnSpPr>
        <p:spPr>
          <a:xfrm flipV="1">
            <a:off x="195309" y="3844651"/>
            <a:ext cx="11842811" cy="34693"/>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12" name="Picture 12" descr="Graphical user interface, text&#10;&#10;Description automatically generated">
            <a:extLst>
              <a:ext uri="{FF2B5EF4-FFF2-40B4-BE49-F238E27FC236}">
                <a16:creationId xmlns:a16="http://schemas.microsoft.com/office/drawing/2014/main" id="{274EC7C9-F5D7-47B9-FB6B-EBB244F20C83}"/>
              </a:ext>
            </a:extLst>
          </p:cNvPr>
          <p:cNvPicPr>
            <a:picLocks noChangeAspect="1"/>
          </p:cNvPicPr>
          <p:nvPr/>
        </p:nvPicPr>
        <p:blipFill>
          <a:blip r:embed="rId2"/>
          <a:stretch>
            <a:fillRect/>
          </a:stretch>
        </p:blipFill>
        <p:spPr>
          <a:xfrm>
            <a:off x="5889814" y="3425004"/>
            <a:ext cx="6217021" cy="3328054"/>
          </a:xfrm>
          <a:prstGeom prst="rect">
            <a:avLst/>
          </a:prstGeom>
        </p:spPr>
      </p:pic>
      <p:pic>
        <p:nvPicPr>
          <p:cNvPr id="14" name="Picture 14" descr="Graphical user interface, application&#10;&#10;Description automatically generated">
            <a:extLst>
              <a:ext uri="{FF2B5EF4-FFF2-40B4-BE49-F238E27FC236}">
                <a16:creationId xmlns:a16="http://schemas.microsoft.com/office/drawing/2014/main" id="{24307CF4-4504-9308-EB99-E84F7B56FAE2}"/>
              </a:ext>
            </a:extLst>
          </p:cNvPr>
          <p:cNvPicPr>
            <a:picLocks noChangeAspect="1"/>
          </p:cNvPicPr>
          <p:nvPr/>
        </p:nvPicPr>
        <p:blipFill>
          <a:blip r:embed="rId3"/>
          <a:stretch>
            <a:fillRect/>
          </a:stretch>
        </p:blipFill>
        <p:spPr>
          <a:xfrm>
            <a:off x="152400" y="743606"/>
            <a:ext cx="6157730" cy="3181241"/>
          </a:xfrm>
          <a:prstGeom prst="rect">
            <a:avLst/>
          </a:prstGeom>
        </p:spPr>
      </p:pic>
    </p:spTree>
    <p:extLst>
      <p:ext uri="{BB962C8B-B14F-4D97-AF65-F5344CB8AC3E}">
        <p14:creationId xmlns:p14="http://schemas.microsoft.com/office/powerpoint/2010/main" val="188563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a:xfrm>
            <a:off x="3320363" y="135759"/>
            <a:ext cx="6306492" cy="508678"/>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3600" dirty="0">
                <a:solidFill>
                  <a:schemeClr val="tx1"/>
                </a:solidFill>
                <a:latin typeface="Times New Roman"/>
                <a:cs typeface="Times New Roman"/>
              </a:rPr>
              <a:t>INTERFACES</a:t>
            </a:r>
          </a:p>
        </p:txBody>
      </p:sp>
      <p:cxnSp>
        <p:nvCxnSpPr>
          <p:cNvPr id="21" name="Straight Connector 20">
            <a:extLst>
              <a:ext uri="{FF2B5EF4-FFF2-40B4-BE49-F238E27FC236}">
                <a16:creationId xmlns:a16="http://schemas.microsoft.com/office/drawing/2014/main" id="{23145B5B-F51D-1A88-D392-B2CFCFC8AB63}"/>
              </a:ext>
            </a:extLst>
          </p:cNvPr>
          <p:cNvCxnSpPr/>
          <p:nvPr/>
        </p:nvCxnSpPr>
        <p:spPr>
          <a:xfrm>
            <a:off x="5885895" y="985421"/>
            <a:ext cx="0" cy="571722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1B525B8E-646D-17B3-8AC0-10A8AF14F166}"/>
              </a:ext>
            </a:extLst>
          </p:cNvPr>
          <p:cNvCxnSpPr/>
          <p:nvPr/>
        </p:nvCxnSpPr>
        <p:spPr>
          <a:xfrm flipV="1">
            <a:off x="195309" y="3844651"/>
            <a:ext cx="11842811" cy="34693"/>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16" name="Picture 13" descr="Graphical user interface, application&#10;&#10;Description automatically generated">
            <a:extLst>
              <a:ext uri="{FF2B5EF4-FFF2-40B4-BE49-F238E27FC236}">
                <a16:creationId xmlns:a16="http://schemas.microsoft.com/office/drawing/2014/main" id="{83426D35-7356-3515-7AA9-82F3D8888581}"/>
              </a:ext>
            </a:extLst>
          </p:cNvPr>
          <p:cNvPicPr>
            <a:picLocks noChangeAspect="1"/>
          </p:cNvPicPr>
          <p:nvPr/>
        </p:nvPicPr>
        <p:blipFill>
          <a:blip r:embed="rId2"/>
          <a:stretch>
            <a:fillRect/>
          </a:stretch>
        </p:blipFill>
        <p:spPr>
          <a:xfrm>
            <a:off x="152400" y="817318"/>
            <a:ext cx="5964819" cy="3110984"/>
          </a:xfrm>
          <a:prstGeom prst="rect">
            <a:avLst/>
          </a:prstGeom>
        </p:spPr>
      </p:pic>
      <p:pic>
        <p:nvPicPr>
          <p:cNvPr id="17" name="Picture 17">
            <a:extLst>
              <a:ext uri="{FF2B5EF4-FFF2-40B4-BE49-F238E27FC236}">
                <a16:creationId xmlns:a16="http://schemas.microsoft.com/office/drawing/2014/main" id="{15C20191-BFF9-8632-E7AD-3E9274AECC06}"/>
              </a:ext>
            </a:extLst>
          </p:cNvPr>
          <p:cNvPicPr>
            <a:picLocks noChangeAspect="1"/>
          </p:cNvPicPr>
          <p:nvPr/>
        </p:nvPicPr>
        <p:blipFill>
          <a:blip r:embed="rId3"/>
          <a:stretch>
            <a:fillRect/>
          </a:stretch>
        </p:blipFill>
        <p:spPr>
          <a:xfrm>
            <a:off x="5727538" y="3348665"/>
            <a:ext cx="6369935" cy="3440164"/>
          </a:xfrm>
          <a:prstGeom prst="rect">
            <a:avLst/>
          </a:prstGeom>
        </p:spPr>
      </p:pic>
    </p:spTree>
    <p:extLst>
      <p:ext uri="{BB962C8B-B14F-4D97-AF65-F5344CB8AC3E}">
        <p14:creationId xmlns:p14="http://schemas.microsoft.com/office/powerpoint/2010/main" val="3699550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a:xfrm>
            <a:off x="3320363" y="135759"/>
            <a:ext cx="6306492" cy="508678"/>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3600" dirty="0">
                <a:solidFill>
                  <a:schemeClr val="tx1"/>
                </a:solidFill>
                <a:latin typeface="Times New Roman"/>
                <a:cs typeface="Times New Roman"/>
              </a:rPr>
              <a:t>INTERFACES</a:t>
            </a:r>
          </a:p>
        </p:txBody>
      </p:sp>
      <p:pic>
        <p:nvPicPr>
          <p:cNvPr id="3" name="Picture 9" descr="Text&#10;&#10;Description automatically generated">
            <a:extLst>
              <a:ext uri="{FF2B5EF4-FFF2-40B4-BE49-F238E27FC236}">
                <a16:creationId xmlns:a16="http://schemas.microsoft.com/office/drawing/2014/main" id="{AB0C2CC3-D182-E8B2-9C9B-BD958A8371C8}"/>
              </a:ext>
            </a:extLst>
          </p:cNvPr>
          <p:cNvPicPr>
            <a:picLocks noChangeAspect="1"/>
          </p:cNvPicPr>
          <p:nvPr/>
        </p:nvPicPr>
        <p:blipFill>
          <a:blip r:embed="rId2"/>
          <a:stretch>
            <a:fillRect/>
          </a:stretch>
        </p:blipFill>
        <p:spPr>
          <a:xfrm>
            <a:off x="3634451" y="1270113"/>
            <a:ext cx="4932744" cy="4954381"/>
          </a:xfrm>
          <a:prstGeom prst="rect">
            <a:avLst/>
          </a:prstGeom>
        </p:spPr>
      </p:pic>
    </p:spTree>
    <p:extLst>
      <p:ext uri="{BB962C8B-B14F-4D97-AF65-F5344CB8AC3E}">
        <p14:creationId xmlns:p14="http://schemas.microsoft.com/office/powerpoint/2010/main" val="195108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0F1958ED-5131-C5EE-8917-62605F4CB486}"/>
              </a:ext>
            </a:extLst>
          </p:cNvPr>
          <p:cNvGraphicFramePr>
            <a:graphicFrameLocks noGrp="1"/>
          </p:cNvGraphicFramePr>
          <p:nvPr>
            <p:extLst>
              <p:ext uri="{D42A27DB-BD31-4B8C-83A1-F6EECF244321}">
                <p14:modId xmlns:p14="http://schemas.microsoft.com/office/powerpoint/2010/main" val="134230382"/>
              </p:ext>
            </p:extLst>
          </p:nvPr>
        </p:nvGraphicFramePr>
        <p:xfrm>
          <a:off x="326215" y="1349831"/>
          <a:ext cx="10603042" cy="4789712"/>
        </p:xfrm>
        <a:graphic>
          <a:graphicData uri="http://schemas.openxmlformats.org/drawingml/2006/table">
            <a:tbl>
              <a:tblPr firstRow="1" bandRow="1">
                <a:tableStyleId>{5C22544A-7EE6-4342-B048-85BDC9FD1C3A}</a:tableStyleId>
              </a:tblPr>
              <a:tblGrid>
                <a:gridCol w="2043744">
                  <a:extLst>
                    <a:ext uri="{9D8B030D-6E8A-4147-A177-3AD203B41FA5}">
                      <a16:colId xmlns:a16="http://schemas.microsoft.com/office/drawing/2014/main" val="1156029150"/>
                    </a:ext>
                  </a:extLst>
                </a:gridCol>
                <a:gridCol w="2327975">
                  <a:extLst>
                    <a:ext uri="{9D8B030D-6E8A-4147-A177-3AD203B41FA5}">
                      <a16:colId xmlns:a16="http://schemas.microsoft.com/office/drawing/2014/main" val="551072048"/>
                    </a:ext>
                  </a:extLst>
                </a:gridCol>
                <a:gridCol w="6231323">
                  <a:extLst>
                    <a:ext uri="{9D8B030D-6E8A-4147-A177-3AD203B41FA5}">
                      <a16:colId xmlns:a16="http://schemas.microsoft.com/office/drawing/2014/main" val="1951873905"/>
                    </a:ext>
                  </a:extLst>
                </a:gridCol>
              </a:tblGrid>
              <a:tr h="355602">
                <a:tc>
                  <a:txBody>
                    <a:bodyPr/>
                    <a:lstStyle/>
                    <a:p>
                      <a:r>
                        <a:rPr lang="en-US" sz="1300" b="1" dirty="0">
                          <a:latin typeface="Sans serif"/>
                        </a:rPr>
                        <a:t>Paper 1</a:t>
                      </a:r>
                      <a:endParaRPr lang="en-US" sz="1300" b="1" dirty="0" err="1">
                        <a:latin typeface="Sans serif"/>
                      </a:endParaRPr>
                    </a:p>
                  </a:txBody>
                  <a:tcPr>
                    <a:solidFill>
                      <a:schemeClr val="bg2">
                        <a:lumMod val="50000"/>
                      </a:schemeClr>
                    </a:solidFill>
                  </a:tcPr>
                </a:tc>
                <a:tc>
                  <a:txBody>
                    <a:bodyPr/>
                    <a:lstStyle/>
                    <a:p>
                      <a:r>
                        <a:rPr lang="en-US" sz="1300" b="1" dirty="0">
                          <a:latin typeface="Sans serif"/>
                        </a:rPr>
                        <a:t>Application</a:t>
                      </a:r>
                    </a:p>
                  </a:txBody>
                  <a:tcPr>
                    <a:solidFill>
                      <a:schemeClr val="bg2">
                        <a:lumMod val="50000"/>
                      </a:schemeClr>
                    </a:solidFill>
                  </a:tcPr>
                </a:tc>
                <a:tc>
                  <a:txBody>
                    <a:bodyPr/>
                    <a:lstStyle/>
                    <a:p>
                      <a:r>
                        <a:rPr lang="en-US" sz="1300" b="1" dirty="0">
                          <a:latin typeface="Sans serif"/>
                        </a:rPr>
                        <a:t>Link</a:t>
                      </a:r>
                    </a:p>
                  </a:txBody>
                  <a:tcPr>
                    <a:solidFill>
                      <a:schemeClr val="bg2">
                        <a:lumMod val="50000"/>
                      </a:schemeClr>
                    </a:solidFill>
                  </a:tcPr>
                </a:tc>
                <a:extLst>
                  <a:ext uri="{0D108BD9-81ED-4DB2-BD59-A6C34878D82A}">
                    <a16:rowId xmlns:a16="http://schemas.microsoft.com/office/drawing/2014/main" val="325113964"/>
                  </a:ext>
                </a:extLst>
              </a:tr>
              <a:tr h="1082044">
                <a:tc>
                  <a:txBody>
                    <a:bodyPr/>
                    <a:lstStyle/>
                    <a:p>
                      <a:pPr lvl="0" algn="l">
                        <a:buNone/>
                      </a:pPr>
                      <a:r>
                        <a:rPr lang="en-US" sz="1300" b="1" i="0" u="none" strike="noStrike" noProof="0" dirty="0">
                          <a:latin typeface="Sans serif"/>
                        </a:rPr>
                        <a:t>Recipe recommendation using ingredient networks</a:t>
                      </a:r>
                      <a:endParaRPr lang="en-US" sz="1300" b="1" dirty="0">
                        <a:latin typeface="Sans serif"/>
                      </a:endParaRPr>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Sans serif"/>
                        </a:rPr>
                        <a:t>Used for recipe recommendation</a:t>
                      </a:r>
                      <a:endParaRPr lang="en-US" sz="1300" b="1" dirty="0">
                        <a:latin typeface="Sans serif"/>
                      </a:endParaRPr>
                    </a:p>
                  </a:txBody>
                  <a:tcPr/>
                </a:tc>
                <a:tc>
                  <a:txBody>
                    <a:bodyPr/>
                    <a:lstStyle/>
                    <a:p>
                      <a:pPr algn="l"/>
                      <a:r>
                        <a:rPr lang="en-US" sz="1300" b="1" dirty="0">
                          <a:latin typeface="Sans serif"/>
                          <a:hlinkClick r:id="rId2"/>
                        </a:rPr>
                        <a:t>https://dl.acm.org/doi/10.1145/2380718.2380757</a:t>
                      </a:r>
                      <a:endParaRPr lang="en-US" sz="1300" b="1" dirty="0">
                        <a:latin typeface="Sans serif"/>
                      </a:endParaRPr>
                    </a:p>
                  </a:txBody>
                  <a:tcPr/>
                </a:tc>
                <a:extLst>
                  <a:ext uri="{0D108BD9-81ED-4DB2-BD59-A6C34878D82A}">
                    <a16:rowId xmlns:a16="http://schemas.microsoft.com/office/drawing/2014/main" val="1706872156"/>
                  </a:ext>
                </a:extLst>
              </a:tr>
              <a:tr h="10088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kern="1200" dirty="0">
                          <a:solidFill>
                            <a:schemeClr val="dk1"/>
                          </a:solidFill>
                          <a:effectLst/>
                          <a:latin typeface="Sans serif"/>
                          <a:ea typeface="+mn-ea"/>
                          <a:cs typeface="+mn-cs"/>
                        </a:rPr>
                        <a:t>Food Recipe Alternation and Generation with Natural Language Processing Techniques</a:t>
                      </a:r>
                    </a:p>
                    <a:p>
                      <a:pPr lvl="0" algn="l">
                        <a:buNone/>
                      </a:pPr>
                      <a:endParaRPr lang="en-US" sz="1300" b="1" dirty="0">
                        <a:latin typeface="Sans serif"/>
                      </a:endParaRPr>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Sans serif"/>
                        </a:rPr>
                        <a:t>Used for </a:t>
                      </a:r>
                      <a:r>
                        <a:rPr lang="en-US" sz="1300" b="1" dirty="0">
                          <a:latin typeface="Sans serif"/>
                        </a:rPr>
                        <a:t>natural language processing techniques</a:t>
                      </a:r>
                    </a:p>
                  </a:txBody>
                  <a:tcPr/>
                </a:tc>
                <a:tc>
                  <a:txBody>
                    <a:bodyPr/>
                    <a:lstStyle/>
                    <a:p>
                      <a:pPr algn="l"/>
                      <a:r>
                        <a:rPr lang="en-US" sz="1300" b="1" dirty="0">
                          <a:latin typeface="Sans serif"/>
                          <a:hlinkClick r:id="rId3"/>
                        </a:rPr>
                        <a:t>https://ieeexplore.ieee.org/document/9094119</a:t>
                      </a:r>
                      <a:endParaRPr lang="en-US" sz="1300" b="1" dirty="0">
                        <a:latin typeface="Sans serif"/>
                      </a:endParaRPr>
                    </a:p>
                  </a:txBody>
                  <a:tcPr/>
                </a:tc>
                <a:extLst>
                  <a:ext uri="{0D108BD9-81ED-4DB2-BD59-A6C34878D82A}">
                    <a16:rowId xmlns:a16="http://schemas.microsoft.com/office/drawing/2014/main" val="4283171659"/>
                  </a:ext>
                </a:extLst>
              </a:tr>
              <a:tr h="1129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kern="1200" dirty="0">
                          <a:solidFill>
                            <a:schemeClr val="dk1"/>
                          </a:solidFill>
                          <a:effectLst/>
                          <a:latin typeface="Sans serif"/>
                          <a:ea typeface="+mn-ea"/>
                          <a:cs typeface="+mn-cs"/>
                        </a:rPr>
                        <a:t>User-item content awareness in matrix factorization based collaborative recommender systems</a:t>
                      </a:r>
                    </a:p>
                    <a:p>
                      <a:pPr lvl="0" algn="l">
                        <a:buNone/>
                      </a:pPr>
                      <a:endParaRPr lang="en-US" sz="1300" b="1" dirty="0">
                        <a:latin typeface="Sans serif"/>
                      </a:endParaRPr>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Sans serif"/>
                        </a:rPr>
                        <a:t>Used for recommending each active user by comparing with the preferences</a:t>
                      </a:r>
                      <a:endParaRPr lang="en-US" sz="1300" b="1" dirty="0">
                        <a:latin typeface="Sans serif"/>
                      </a:endParaRPr>
                    </a:p>
                  </a:txBody>
                  <a:tcPr/>
                </a:tc>
                <a:tc>
                  <a:txBody>
                    <a:bodyPr/>
                    <a:lstStyle/>
                    <a:p>
                      <a:pPr algn="l"/>
                      <a:r>
                        <a:rPr lang="en-US" sz="1300" b="1" dirty="0">
                          <a:latin typeface="Sans serif"/>
                          <a:hlinkClick r:id="rId4"/>
                        </a:rPr>
                        <a:t>https://content.iospress.com/articles/intelligent-data-analysis/ida194599</a:t>
                      </a:r>
                      <a:endParaRPr lang="en-US" sz="1300" b="1" dirty="0">
                        <a:latin typeface="Sans serif"/>
                      </a:endParaRPr>
                    </a:p>
                  </a:txBody>
                  <a:tcPr/>
                </a:tc>
                <a:extLst>
                  <a:ext uri="{0D108BD9-81ED-4DB2-BD59-A6C34878D82A}">
                    <a16:rowId xmlns:a16="http://schemas.microsoft.com/office/drawing/2014/main" val="2593240365"/>
                  </a:ext>
                </a:extLst>
              </a:tr>
              <a:tr h="989866">
                <a:tc>
                  <a:txBody>
                    <a:bodyPr/>
                    <a:lstStyle/>
                    <a:p>
                      <a:pPr lvl="0" algn="l">
                        <a:buNone/>
                      </a:pPr>
                      <a:r>
                        <a:rPr lang="en-US" sz="1300" b="1" dirty="0">
                          <a:latin typeface="Sans serif"/>
                        </a:rPr>
                        <a:t>Improving text-to-image generation with object layout guidance</a:t>
                      </a:r>
                    </a:p>
                    <a:p>
                      <a:pPr lvl="0" algn="l">
                        <a:buNone/>
                      </a:pPr>
                      <a:endParaRPr lang="en-US" sz="1300" b="1" dirty="0">
                        <a:latin typeface="Sans serif"/>
                      </a:endParaRPr>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Sans serif"/>
                        </a:rPr>
                        <a:t>Used for </a:t>
                      </a:r>
                      <a:r>
                        <a:rPr lang="en-US" sz="1300" b="1" dirty="0">
                          <a:latin typeface="Sans serif"/>
                        </a:rPr>
                        <a:t>text-to-image generation with object layout guidance</a:t>
                      </a:r>
                    </a:p>
                  </a:txBody>
                  <a:tcPr/>
                </a:tc>
                <a:tc>
                  <a:txBody>
                    <a:bodyPr/>
                    <a:lstStyle/>
                    <a:p>
                      <a:pPr algn="l"/>
                      <a:r>
                        <a:rPr lang="en-US" sz="1300" b="1" dirty="0">
                          <a:latin typeface="Sans serif"/>
                          <a:hlinkClick r:id="rId5"/>
                        </a:rPr>
                        <a:t>https://link.springer.com/article/10.1007/s11042-021-11038-0</a:t>
                      </a:r>
                      <a:endParaRPr lang="en-US" sz="1300" b="1" dirty="0">
                        <a:latin typeface="Sans serif"/>
                      </a:endParaRPr>
                    </a:p>
                  </a:txBody>
                  <a:tcPr/>
                </a:tc>
                <a:extLst>
                  <a:ext uri="{0D108BD9-81ED-4DB2-BD59-A6C34878D82A}">
                    <a16:rowId xmlns:a16="http://schemas.microsoft.com/office/drawing/2014/main" val="3489141718"/>
                  </a:ext>
                </a:extLst>
              </a:tr>
            </a:tbl>
          </a:graphicData>
        </a:graphic>
      </p:graphicFrame>
      <p:sp>
        <p:nvSpPr>
          <p:cNvPr id="7" name="Title 1">
            <a:extLst>
              <a:ext uri="{FF2B5EF4-FFF2-40B4-BE49-F238E27FC236}">
                <a16:creationId xmlns:a16="http://schemas.microsoft.com/office/drawing/2014/main" id="{346A51B0-A89E-7536-1D8B-CD0053886FF3}"/>
              </a:ext>
            </a:extLst>
          </p:cNvPr>
          <p:cNvSpPr>
            <a:spLocks noGrp="1"/>
          </p:cNvSpPr>
          <p:nvPr>
            <p:ph type="ctrTitle"/>
          </p:nvPr>
        </p:nvSpPr>
        <p:spPr>
          <a:xfrm>
            <a:off x="2069147" y="385677"/>
            <a:ext cx="7763256" cy="665560"/>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3600" dirty="0">
                <a:solidFill>
                  <a:schemeClr val="tx1"/>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84702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a:xfrm>
            <a:off x="5450890" y="2974219"/>
            <a:ext cx="5735952" cy="909562"/>
          </a:xfrm>
        </p:spPr>
        <p:style>
          <a:lnRef idx="1">
            <a:schemeClr val="accent5"/>
          </a:lnRef>
          <a:fillRef idx="3">
            <a:schemeClr val="accent5"/>
          </a:fillRef>
          <a:effectRef idx="2">
            <a:schemeClr val="accent5"/>
          </a:effectRef>
          <a:fontRef idx="minor">
            <a:schemeClr val="lt1"/>
          </a:fontRef>
        </p:style>
        <p:txBody>
          <a:bodyPr anchor="ctr"/>
          <a:lstStyle/>
          <a:p>
            <a:pPr algn="ctr"/>
            <a:r>
              <a:rPr lang="en-US" sz="4800" b="1" u="sng" spc="600" dirty="0">
                <a:ln w="28575">
                  <a:noFill/>
                  <a:prstDash val="solid"/>
                </a:ln>
                <a:solidFill>
                  <a:schemeClr val="tx1"/>
                </a:solidFill>
                <a:latin typeface="Times New Roman" panose="02020603050405020304" pitchFamily="18" charset="0"/>
                <a:cs typeface="Times New Roman" panose="02020603050405020304" pitchFamily="18" charset="0"/>
              </a:rPr>
              <a:t>THANK YOU</a:t>
            </a:r>
            <a:endParaRPr lang="en-US" u="sng"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FB8DA3-4E3D-3CF0-9E51-919401A41EF4}"/>
              </a:ext>
            </a:extLst>
          </p:cNvPr>
          <p:cNvPicPr>
            <a:picLocks noChangeAspect="1"/>
          </p:cNvPicPr>
          <p:nvPr/>
        </p:nvPicPr>
        <p:blipFill>
          <a:blip r:embed="rId2"/>
          <a:stretch>
            <a:fillRect/>
          </a:stretch>
        </p:blipFill>
        <p:spPr>
          <a:xfrm>
            <a:off x="558599" y="1146535"/>
            <a:ext cx="3867150" cy="40767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A7E1D-0158-8D53-590E-8683F8A3B500}"/>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11" name="Google Shape;66;p14">
            <a:extLst>
              <a:ext uri="{FF2B5EF4-FFF2-40B4-BE49-F238E27FC236}">
                <a16:creationId xmlns:a16="http://schemas.microsoft.com/office/drawing/2014/main" id="{6426942B-BD5A-8DE8-28D6-BAB70B9B2A4B}"/>
              </a:ext>
            </a:extLst>
          </p:cNvPr>
          <p:cNvSpPr txBox="1"/>
          <p:nvPr/>
        </p:nvSpPr>
        <p:spPr>
          <a:xfrm>
            <a:off x="7880034" y="5870533"/>
            <a:ext cx="4311966" cy="677078"/>
          </a:xfrm>
          <a:prstGeom prst="rect">
            <a:avLst/>
          </a:prstGeom>
          <a:noFill/>
          <a:ln>
            <a:noFill/>
          </a:ln>
        </p:spPr>
        <p:txBody>
          <a:bodyPr spcFirstLastPara="1" wrap="square" lIns="91425" tIns="91425" rIns="91425" bIns="91425" anchor="t" anchorCtr="0">
            <a:spAutoFit/>
          </a:bodyPr>
          <a:lstStyle/>
          <a:p>
            <a:r>
              <a:rPr lang="en" sz="3200" b="1" dirty="0">
                <a:solidFill>
                  <a:schemeClr val="bg1"/>
                </a:solidFill>
                <a:latin typeface="Times New Roman" panose="02020603050405020304" pitchFamily="18" charset="0"/>
                <a:cs typeface="Times New Roman" panose="02020603050405020304" pitchFamily="18" charset="0"/>
              </a:rPr>
              <a:t>Chef Transformer</a:t>
            </a:r>
          </a:p>
        </p:txBody>
      </p:sp>
      <p:sp>
        <p:nvSpPr>
          <p:cNvPr id="18" name="Google Shape;66;p14">
            <a:extLst>
              <a:ext uri="{FF2B5EF4-FFF2-40B4-BE49-F238E27FC236}">
                <a16:creationId xmlns:a16="http://schemas.microsoft.com/office/drawing/2014/main" id="{E77C7D56-621C-4646-BBE1-4B116F225C9D}"/>
              </a:ext>
            </a:extLst>
          </p:cNvPr>
          <p:cNvSpPr txBox="1"/>
          <p:nvPr/>
        </p:nvSpPr>
        <p:spPr>
          <a:xfrm>
            <a:off x="0" y="4477614"/>
            <a:ext cx="3491484" cy="738633"/>
          </a:xfrm>
          <a:prstGeom prst="rect">
            <a:avLst/>
          </a:prstGeom>
          <a:noFill/>
          <a:ln>
            <a:noFill/>
          </a:ln>
        </p:spPr>
        <p:txBody>
          <a:bodyPr spcFirstLastPara="1" wrap="square" lIns="91425" tIns="91425" rIns="91425" bIns="91425" anchor="t" anchorCtr="0">
            <a:spAutoFit/>
          </a:bodyPr>
          <a:lstStyle/>
          <a:p>
            <a:pPr algn="ctr"/>
            <a:r>
              <a:rPr lang="en" b="1" u="sng" dirty="0">
                <a:solidFill>
                  <a:schemeClr val="bg1"/>
                </a:solidFill>
                <a:latin typeface="Times New Roman" panose="02020603050405020304" pitchFamily="18" charset="0"/>
                <a:cs typeface="Times New Roman" panose="02020603050405020304" pitchFamily="18" charset="0"/>
              </a:rPr>
              <a:t>Eisha Saini</a:t>
            </a:r>
          </a:p>
          <a:p>
            <a:pPr algn="ctr"/>
            <a:r>
              <a:rPr lang="en" b="1" u="sng" dirty="0">
                <a:solidFill>
                  <a:schemeClr val="bg1"/>
                </a:solidFill>
                <a:latin typeface="Times New Roman" panose="02020603050405020304" pitchFamily="18" charset="0"/>
                <a:cs typeface="Times New Roman" panose="02020603050405020304" pitchFamily="18" charset="0"/>
              </a:rPr>
              <a:t>Roll No : 15</a:t>
            </a:r>
          </a:p>
        </p:txBody>
      </p:sp>
      <p:sp>
        <p:nvSpPr>
          <p:cNvPr id="19" name="Google Shape;66;p14">
            <a:extLst>
              <a:ext uri="{FF2B5EF4-FFF2-40B4-BE49-F238E27FC236}">
                <a16:creationId xmlns:a16="http://schemas.microsoft.com/office/drawing/2014/main" id="{D5F60E77-9433-65F8-7013-C25AECE43BF3}"/>
              </a:ext>
            </a:extLst>
          </p:cNvPr>
          <p:cNvSpPr txBox="1"/>
          <p:nvPr/>
        </p:nvSpPr>
        <p:spPr>
          <a:xfrm>
            <a:off x="2901007" y="4477614"/>
            <a:ext cx="3044122" cy="738633"/>
          </a:xfrm>
          <a:prstGeom prst="rect">
            <a:avLst/>
          </a:prstGeom>
          <a:noFill/>
          <a:ln>
            <a:noFill/>
          </a:ln>
        </p:spPr>
        <p:txBody>
          <a:bodyPr spcFirstLastPara="1" wrap="square" lIns="91425" tIns="91425" rIns="91425" bIns="91425" anchor="t" anchorCtr="0">
            <a:spAutoFit/>
          </a:bodyPr>
          <a:lstStyle/>
          <a:p>
            <a:pPr algn="ctr"/>
            <a:r>
              <a:rPr lang="en" b="1" u="sng" dirty="0">
                <a:solidFill>
                  <a:schemeClr val="bg1"/>
                </a:solidFill>
                <a:latin typeface="Times New Roman" panose="02020603050405020304" pitchFamily="18" charset="0"/>
                <a:cs typeface="Times New Roman" panose="02020603050405020304" pitchFamily="18" charset="0"/>
              </a:rPr>
              <a:t>Anushree Salunke</a:t>
            </a:r>
          </a:p>
          <a:p>
            <a:pPr algn="ctr"/>
            <a:r>
              <a:rPr lang="en" b="1" dirty="0">
                <a:solidFill>
                  <a:schemeClr val="bg1"/>
                </a:solidFill>
                <a:latin typeface="Times New Roman" panose="02020603050405020304" pitchFamily="18" charset="0"/>
                <a:cs typeface="Times New Roman" panose="02020603050405020304" pitchFamily="18" charset="0"/>
              </a:rPr>
              <a:t>     </a:t>
            </a:r>
            <a:r>
              <a:rPr lang="en" b="1" u="sng" dirty="0">
                <a:solidFill>
                  <a:schemeClr val="bg1"/>
                </a:solidFill>
                <a:latin typeface="Times New Roman" panose="02020603050405020304" pitchFamily="18" charset="0"/>
                <a:cs typeface="Times New Roman" panose="02020603050405020304" pitchFamily="18" charset="0"/>
              </a:rPr>
              <a:t>Roll No : 19</a:t>
            </a:r>
          </a:p>
        </p:txBody>
      </p:sp>
      <p:sp>
        <p:nvSpPr>
          <p:cNvPr id="20" name="Google Shape;66;p14">
            <a:extLst>
              <a:ext uri="{FF2B5EF4-FFF2-40B4-BE49-F238E27FC236}">
                <a16:creationId xmlns:a16="http://schemas.microsoft.com/office/drawing/2014/main" id="{8EDECFDF-FC04-626A-618C-FA00559C5B04}"/>
              </a:ext>
            </a:extLst>
          </p:cNvPr>
          <p:cNvSpPr txBox="1"/>
          <p:nvPr/>
        </p:nvSpPr>
        <p:spPr>
          <a:xfrm>
            <a:off x="5884169" y="4477614"/>
            <a:ext cx="3166684" cy="738633"/>
          </a:xfrm>
          <a:prstGeom prst="rect">
            <a:avLst/>
          </a:prstGeom>
          <a:noFill/>
          <a:ln>
            <a:noFill/>
          </a:ln>
        </p:spPr>
        <p:txBody>
          <a:bodyPr spcFirstLastPara="1" wrap="square" lIns="91425" tIns="91425" rIns="91425" bIns="91425" anchor="t" anchorCtr="0">
            <a:spAutoFit/>
          </a:bodyPr>
          <a:lstStyle/>
          <a:p>
            <a:pPr algn="ctr"/>
            <a:r>
              <a:rPr lang="en" b="1" u="sng" dirty="0">
                <a:solidFill>
                  <a:schemeClr val="bg1"/>
                </a:solidFill>
                <a:latin typeface="Times New Roman" panose="02020603050405020304" pitchFamily="18" charset="0"/>
                <a:cs typeface="Times New Roman" panose="02020603050405020304" pitchFamily="18" charset="0"/>
              </a:rPr>
              <a:t>Pooja Tumma</a:t>
            </a:r>
            <a:endParaRPr lang="en-US" b="1" u="sng" dirty="0">
              <a:solidFill>
                <a:schemeClr val="bg1"/>
              </a:solidFill>
              <a:latin typeface="Times New Roman" panose="02020603050405020304" pitchFamily="18" charset="0"/>
              <a:cs typeface="Times New Roman" panose="02020603050405020304" pitchFamily="18" charset="0"/>
            </a:endParaRPr>
          </a:p>
          <a:p>
            <a:pPr algn="ctr"/>
            <a:r>
              <a:rPr lang="en" b="1" dirty="0">
                <a:solidFill>
                  <a:schemeClr val="bg1"/>
                </a:solidFill>
                <a:latin typeface="Times New Roman" panose="02020603050405020304" pitchFamily="18" charset="0"/>
                <a:cs typeface="Times New Roman" panose="02020603050405020304" pitchFamily="18" charset="0"/>
              </a:rPr>
              <a:t> </a:t>
            </a:r>
            <a:r>
              <a:rPr lang="en" b="1" u="sng" dirty="0">
                <a:solidFill>
                  <a:schemeClr val="bg1"/>
                </a:solidFill>
                <a:latin typeface="Times New Roman" panose="02020603050405020304" pitchFamily="18" charset="0"/>
                <a:cs typeface="Times New Roman" panose="02020603050405020304" pitchFamily="18" charset="0"/>
              </a:rPr>
              <a:t>Roll No : 56</a:t>
            </a:r>
          </a:p>
        </p:txBody>
      </p:sp>
      <p:pic>
        <p:nvPicPr>
          <p:cNvPr id="21" name="Picture 20">
            <a:extLst>
              <a:ext uri="{FF2B5EF4-FFF2-40B4-BE49-F238E27FC236}">
                <a16:creationId xmlns:a16="http://schemas.microsoft.com/office/drawing/2014/main" id="{C7339E8A-36A0-EF3E-4021-0EBC33AD1C22}"/>
              </a:ext>
            </a:extLst>
          </p:cNvPr>
          <p:cNvPicPr>
            <a:picLocks noChangeAspect="1"/>
          </p:cNvPicPr>
          <p:nvPr/>
        </p:nvPicPr>
        <p:blipFill rotWithShape="1">
          <a:blip r:embed="rId2"/>
          <a:srcRect l="11507" t="2207" r="11030" b="63511"/>
          <a:stretch/>
        </p:blipFill>
        <p:spPr>
          <a:xfrm>
            <a:off x="3216245" y="2097859"/>
            <a:ext cx="2667924" cy="2190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0">
            <a:extLst>
              <a:ext uri="{FF2B5EF4-FFF2-40B4-BE49-F238E27FC236}">
                <a16:creationId xmlns:a16="http://schemas.microsoft.com/office/drawing/2014/main" id="{1699108F-034F-BCE2-BE16-F0ED18E5A548}"/>
              </a:ext>
            </a:extLst>
          </p:cNvPr>
          <p:cNvPicPr>
            <a:picLocks noChangeAspect="1"/>
          </p:cNvPicPr>
          <p:nvPr/>
        </p:nvPicPr>
        <p:blipFill>
          <a:blip r:embed="rId3"/>
          <a:stretch>
            <a:fillRect/>
          </a:stretch>
        </p:blipFill>
        <p:spPr>
          <a:xfrm>
            <a:off x="752850" y="2002270"/>
            <a:ext cx="1896288" cy="2286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a:extLst>
              <a:ext uri="{FF2B5EF4-FFF2-40B4-BE49-F238E27FC236}">
                <a16:creationId xmlns:a16="http://schemas.microsoft.com/office/drawing/2014/main" id="{7EF50816-F7A6-5304-BCB2-601FADA29F22}"/>
              </a:ext>
            </a:extLst>
          </p:cNvPr>
          <p:cNvPicPr>
            <a:picLocks noChangeAspect="1"/>
          </p:cNvPicPr>
          <p:nvPr/>
        </p:nvPicPr>
        <p:blipFill rotWithShape="1">
          <a:blip r:embed="rId4"/>
          <a:srcRect l="24857" t="7112" r="30755" b="43238"/>
          <a:stretch/>
        </p:blipFill>
        <p:spPr>
          <a:xfrm>
            <a:off x="6451276" y="2002269"/>
            <a:ext cx="2044141" cy="2286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a:extLst>
              <a:ext uri="{FF2B5EF4-FFF2-40B4-BE49-F238E27FC236}">
                <a16:creationId xmlns:a16="http://schemas.microsoft.com/office/drawing/2014/main" id="{4DC34838-E6DB-77C3-FD01-8C5EAB438FC8}"/>
              </a:ext>
            </a:extLst>
          </p:cNvPr>
          <p:cNvSpPr txBox="1"/>
          <p:nvPr/>
        </p:nvSpPr>
        <p:spPr>
          <a:xfrm>
            <a:off x="752850" y="485179"/>
            <a:ext cx="10733755" cy="769441"/>
          </a:xfrm>
          <a:prstGeom prst="rect">
            <a:avLst/>
          </a:prstGeom>
          <a:solidFill>
            <a:srgbClr val="CCC9FD"/>
          </a:solidFill>
        </p:spPr>
        <p:txBody>
          <a:bodyPr wrap="square" rtlCol="0">
            <a:spAutoFit/>
          </a:bodyPr>
          <a:lstStyle/>
          <a:p>
            <a:pPr algn="ctr"/>
            <a:r>
              <a:rPr lang="en-US" sz="4400" u="sng" dirty="0">
                <a:latin typeface="Algerian" panose="04020705040A02060702" pitchFamily="82" charset="0"/>
                <a:cs typeface="Times New Roman" panose="02020603050405020304" pitchFamily="18" charset="0"/>
              </a:rPr>
              <a:t>Our  Team</a:t>
            </a:r>
          </a:p>
        </p:txBody>
      </p:sp>
      <p:pic>
        <p:nvPicPr>
          <p:cNvPr id="31" name="Picture 30">
            <a:extLst>
              <a:ext uri="{FF2B5EF4-FFF2-40B4-BE49-F238E27FC236}">
                <a16:creationId xmlns:a16="http://schemas.microsoft.com/office/drawing/2014/main" id="{9F20E4A3-62B5-3658-53C5-8A7DDDF63A0C}"/>
              </a:ext>
            </a:extLst>
          </p:cNvPr>
          <p:cNvPicPr>
            <a:picLocks noChangeAspect="1"/>
          </p:cNvPicPr>
          <p:nvPr/>
        </p:nvPicPr>
        <p:blipFill rotWithShape="1">
          <a:blip r:embed="rId5"/>
          <a:srcRect l="15315" t="20698" r="11228" b="23048"/>
          <a:stretch/>
        </p:blipFill>
        <p:spPr>
          <a:xfrm>
            <a:off x="9062524" y="2002269"/>
            <a:ext cx="2239328" cy="2286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TextBox 32">
            <a:extLst>
              <a:ext uri="{FF2B5EF4-FFF2-40B4-BE49-F238E27FC236}">
                <a16:creationId xmlns:a16="http://schemas.microsoft.com/office/drawing/2014/main" id="{07F84AF7-B303-E572-66CC-67448F88B85A}"/>
              </a:ext>
            </a:extLst>
          </p:cNvPr>
          <p:cNvSpPr txBox="1"/>
          <p:nvPr/>
        </p:nvSpPr>
        <p:spPr>
          <a:xfrm>
            <a:off x="7132011" y="4523764"/>
            <a:ext cx="6100354" cy="646331"/>
          </a:xfrm>
          <a:prstGeom prst="rect">
            <a:avLst/>
          </a:prstGeom>
          <a:noFill/>
        </p:spPr>
        <p:txBody>
          <a:bodyPr wrap="square">
            <a:spAutoFit/>
          </a:bodyPr>
          <a:lstStyle/>
          <a:p>
            <a:pPr algn="ctr"/>
            <a:r>
              <a:rPr lang="en" b="1" u="sng" dirty="0">
                <a:solidFill>
                  <a:schemeClr val="bg1"/>
                </a:solidFill>
                <a:latin typeface="Times New Roman" panose="02020603050405020304" pitchFamily="18" charset="0"/>
                <a:cs typeface="Times New Roman" panose="02020603050405020304" pitchFamily="18" charset="0"/>
              </a:rPr>
              <a:t>Sanskruti Shinde</a:t>
            </a:r>
            <a:endParaRPr lang="en-US" b="1" u="sng" dirty="0">
              <a:solidFill>
                <a:schemeClr val="bg1"/>
              </a:solidFill>
              <a:latin typeface="Times New Roman" panose="02020603050405020304" pitchFamily="18" charset="0"/>
              <a:cs typeface="Times New Roman" panose="02020603050405020304" pitchFamily="18" charset="0"/>
            </a:endParaRPr>
          </a:p>
          <a:p>
            <a:pPr algn="ctr"/>
            <a:r>
              <a:rPr lang="en" b="1" dirty="0">
                <a:solidFill>
                  <a:schemeClr val="bg1"/>
                </a:solidFill>
                <a:latin typeface="Times New Roman" panose="02020603050405020304" pitchFamily="18" charset="0"/>
                <a:cs typeface="Times New Roman" panose="02020603050405020304" pitchFamily="18" charset="0"/>
              </a:rPr>
              <a:t> </a:t>
            </a:r>
            <a:r>
              <a:rPr lang="en" b="1" u="sng" dirty="0">
                <a:solidFill>
                  <a:schemeClr val="bg1"/>
                </a:solidFill>
                <a:latin typeface="Times New Roman" panose="02020603050405020304" pitchFamily="18" charset="0"/>
                <a:cs typeface="Times New Roman" panose="02020603050405020304" pitchFamily="18" charset="0"/>
              </a:rPr>
              <a:t>Roll No : 48</a:t>
            </a:r>
          </a:p>
        </p:txBody>
      </p:sp>
    </p:spTree>
    <p:extLst>
      <p:ext uri="{BB962C8B-B14F-4D97-AF65-F5344CB8AC3E}">
        <p14:creationId xmlns:p14="http://schemas.microsoft.com/office/powerpoint/2010/main" val="1621382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536191" y="832104"/>
            <a:ext cx="9516507" cy="779194"/>
          </a:xfrm>
          <a:solidFill>
            <a:srgbClr val="CCC9FD"/>
          </a:solidFill>
        </p:spPr>
        <p:style>
          <a:lnRef idx="1">
            <a:schemeClr val="accent4"/>
          </a:lnRef>
          <a:fillRef idx="2">
            <a:schemeClr val="accent4"/>
          </a:fillRef>
          <a:effectRef idx="1">
            <a:schemeClr val="accent4"/>
          </a:effectRef>
          <a:fontRef idx="minor">
            <a:schemeClr val="dk1"/>
          </a:fontRef>
        </p:style>
        <p:txBody>
          <a:bodyPr anchor="ctr">
            <a:normAutofit/>
          </a:bodyPr>
          <a:lstStyle/>
          <a:p>
            <a:pPr algn="ctr"/>
            <a:r>
              <a:rPr lang="en-US" dirty="0">
                <a:latin typeface="Times New Roman" panose="02020603050405020304" pitchFamily="18" charset="0"/>
                <a:cs typeface="Times New Roman" panose="02020603050405020304" pitchFamily="18" charset="0"/>
              </a:rPr>
              <a:t>PROBLEM STATEMENT</a:t>
            </a:r>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313896" y="2024110"/>
            <a:ext cx="6684885" cy="3728620"/>
          </a:xfrm>
          <a:solidFill>
            <a:srgbClr val="CCECFF"/>
          </a:solidFill>
        </p:spPr>
        <p:style>
          <a:lnRef idx="2">
            <a:schemeClr val="dk1"/>
          </a:lnRef>
          <a:fillRef idx="1">
            <a:schemeClr val="lt1"/>
          </a:fillRef>
          <a:effectRef idx="0">
            <a:schemeClr val="dk1"/>
          </a:effectRef>
          <a:fontRef idx="minor">
            <a:schemeClr val="dk1"/>
          </a:fontRef>
        </p:style>
        <p:txBody>
          <a:bodyPr/>
          <a:lstStyle/>
          <a:p>
            <a:pPr marL="0" indent="0" algn="just">
              <a:buNone/>
            </a:pPr>
            <a:r>
              <a:rPr lang="en-US" sz="2000" b="1" dirty="0">
                <a:latin typeface="Sans serif"/>
              </a:rPr>
              <a:t>Our project is intended to address the issue that arises when attempting to prepare a specific recipe but running out of some ingredients. To solve this issue, we have developed a web application called Chef Transformer that will offer recipes based on the ingredients that are readily available as well as a number of other features.</a:t>
            </a:r>
          </a:p>
        </p:txBody>
      </p:sp>
      <p:pic>
        <p:nvPicPr>
          <p:cNvPr id="1026" name="Picture 2">
            <a:extLst>
              <a:ext uri="{FF2B5EF4-FFF2-40B4-BE49-F238E27FC236}">
                <a16:creationId xmlns:a16="http://schemas.microsoft.com/office/drawing/2014/main" id="{98CE2F8D-BEF5-3797-6653-BDA8F683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087" y="2707690"/>
            <a:ext cx="3333562" cy="22223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48027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1944002" y="165463"/>
            <a:ext cx="7735824" cy="1144793"/>
          </a:xfrm>
          <a:solidFill>
            <a:srgbClr val="CCC9FD"/>
          </a:solidFill>
        </p:spPr>
        <p:style>
          <a:lnRef idx="1">
            <a:schemeClr val="accent5"/>
          </a:lnRef>
          <a:fillRef idx="2">
            <a:schemeClr val="accent5"/>
          </a:fillRef>
          <a:effectRef idx="1">
            <a:schemeClr val="accent5"/>
          </a:effectRef>
          <a:fontRef idx="minor">
            <a:schemeClr val="dk1"/>
          </a:fontRef>
        </p:style>
        <p:txBody>
          <a:bodyPr anchor="ctr"/>
          <a:lstStyle/>
          <a:p>
            <a:r>
              <a:rPr lang="en-US" dirty="0">
                <a:latin typeface="Times New Roman" panose="02020603050405020304" pitchFamily="18" charset="0"/>
                <a:cs typeface="Times New Roman" panose="02020603050405020304" pitchFamily="18" charset="0"/>
              </a:rPr>
              <a:t>objectives</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1161538" y="1796416"/>
            <a:ext cx="9732885" cy="4125413"/>
          </a:xfrm>
          <a:solidFill>
            <a:srgbClr val="CCECFF"/>
          </a:solidFill>
          <a:ln w="38100">
            <a:solidFill>
              <a:schemeClr val="bg1">
                <a:lumMod val="95000"/>
              </a:schemeClr>
            </a:solidFill>
          </a:ln>
        </p:spPr>
        <p:txBody>
          <a:bodyPr/>
          <a:lstStyle/>
          <a:p>
            <a:pPr algn="just"/>
            <a:r>
              <a:rPr lang="en-US" sz="2000" b="1" dirty="0">
                <a:solidFill>
                  <a:schemeClr val="tx1"/>
                </a:solidFill>
                <a:latin typeface="Sans serif"/>
                <a:cs typeface="Times New Roman" panose="02020603050405020304" pitchFamily="18" charset="0"/>
              </a:rPr>
              <a:t>1 . To present users with either pre-existing recipes or innovative dishes based on the ingredients they have specified. </a:t>
            </a:r>
          </a:p>
          <a:p>
            <a:pPr algn="just"/>
            <a:r>
              <a:rPr lang="en-US" sz="2000" b="1" dirty="0">
                <a:solidFill>
                  <a:schemeClr val="tx1"/>
                </a:solidFill>
                <a:latin typeface="Sans serif"/>
                <a:cs typeface="Times New Roman" panose="02020603050405020304" pitchFamily="18" charset="0"/>
              </a:rPr>
              <a:t>2. To come up with recipes that include both major and minor ingredients </a:t>
            </a:r>
          </a:p>
          <a:p>
            <a:pPr algn="just"/>
            <a:r>
              <a:rPr lang="en-US" sz="2000" b="1" dirty="0">
                <a:solidFill>
                  <a:schemeClr val="tx1"/>
                </a:solidFill>
                <a:latin typeface="Sans serif"/>
                <a:cs typeface="Times New Roman" panose="02020603050405020304" pitchFamily="18" charset="0"/>
              </a:rPr>
              <a:t>3. It may possibly happen that a user may find trouble to spell the ingredients so our web app will recommend the ingredients based on the characters given as input. </a:t>
            </a:r>
          </a:p>
          <a:p>
            <a:pPr algn="just"/>
            <a:r>
              <a:rPr lang="en-US" sz="2000" b="1" dirty="0">
                <a:solidFill>
                  <a:schemeClr val="tx1"/>
                </a:solidFill>
                <a:latin typeface="Sans serif"/>
                <a:cs typeface="Times New Roman" panose="02020603050405020304" pitchFamily="18" charset="0"/>
              </a:rPr>
              <a:t>4. Based on ingredients our app will generate the name of the dish, the quantity of the ingredients required for the dish and the step by step procedure of making that dish. </a:t>
            </a:r>
          </a:p>
          <a:p>
            <a:pPr algn="just"/>
            <a:r>
              <a:rPr lang="en-US" sz="2000" b="1" dirty="0">
                <a:solidFill>
                  <a:schemeClr val="tx1"/>
                </a:solidFill>
                <a:latin typeface="Sans serif"/>
                <a:cs typeface="Times New Roman" panose="02020603050405020304" pitchFamily="18" charset="0"/>
              </a:rPr>
              <a:t>5. Based on the recipe generated an downloadable image of that particular recipe will get generated for the user</a:t>
            </a:r>
          </a:p>
        </p:txBody>
      </p:sp>
      <p:pic>
        <p:nvPicPr>
          <p:cNvPr id="3074" name="Picture 2">
            <a:extLst>
              <a:ext uri="{FF2B5EF4-FFF2-40B4-BE49-F238E27FC236}">
                <a16:creationId xmlns:a16="http://schemas.microsoft.com/office/drawing/2014/main" id="{5757E7EC-2732-6650-A5EA-71A5C847B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026" y="105908"/>
            <a:ext cx="2228295" cy="12390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75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a:xfrm>
            <a:off x="2924430" y="385453"/>
            <a:ext cx="6343140" cy="758952"/>
          </a:xfrm>
          <a:solidFill>
            <a:srgbClr val="CCC9FD"/>
          </a:solidFill>
        </p:spPr>
        <p:style>
          <a:lnRef idx="1">
            <a:schemeClr val="accent4"/>
          </a:lnRef>
          <a:fillRef idx="2">
            <a:schemeClr val="accent4"/>
          </a:fillRef>
          <a:effectRef idx="1">
            <a:schemeClr val="accent4"/>
          </a:effectRef>
          <a:fontRef idx="minor">
            <a:schemeClr val="dk1"/>
          </a:fontRef>
        </p:style>
        <p:txBody>
          <a:bodyPr anchor="ctr"/>
          <a:lstStyle/>
          <a:p>
            <a:r>
              <a:rPr lang="en-US" sz="4000" dirty="0">
                <a:latin typeface="Times New Roman" panose="02020603050405020304" pitchFamily="18" charset="0"/>
                <a:cs typeface="Times New Roman" panose="02020603050405020304" pitchFamily="18" charset="0"/>
              </a:rPr>
              <a:t>scope</a:t>
            </a:r>
          </a:p>
        </p:txBody>
      </p:sp>
      <p:pic>
        <p:nvPicPr>
          <p:cNvPr id="4098" name="Picture 2">
            <a:extLst>
              <a:ext uri="{FF2B5EF4-FFF2-40B4-BE49-F238E27FC236}">
                <a16:creationId xmlns:a16="http://schemas.microsoft.com/office/drawing/2014/main" id="{FD3D70D3-847D-6606-6BF5-2F3D1AED8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009" y="84090"/>
            <a:ext cx="2600783" cy="1459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B1CE42-2886-83D7-1992-25ACCC23F91C}"/>
              </a:ext>
            </a:extLst>
          </p:cNvPr>
          <p:cNvSpPr txBox="1"/>
          <p:nvPr/>
        </p:nvSpPr>
        <p:spPr>
          <a:xfrm>
            <a:off x="976545" y="1713390"/>
            <a:ext cx="8742221" cy="255454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2000" b="1" dirty="0">
                <a:latin typeface="Sans serif"/>
              </a:rPr>
              <a:t>1) Taking Ingredients as an input from the user and considering some minor ingredients if not specified.  </a:t>
            </a:r>
          </a:p>
          <a:p>
            <a:pPr algn="just"/>
            <a:endParaRPr lang="en-US" sz="2000" b="1" dirty="0">
              <a:latin typeface="Sans serif"/>
            </a:endParaRPr>
          </a:p>
          <a:p>
            <a:pPr algn="just"/>
            <a:r>
              <a:rPr lang="en-US" sz="2000" b="1" dirty="0">
                <a:latin typeface="Sans serif"/>
              </a:rPr>
              <a:t>2) Recommendation of ingredients based on the data of available ingredients</a:t>
            </a:r>
          </a:p>
          <a:p>
            <a:pPr algn="just"/>
            <a:r>
              <a:rPr lang="en-US" sz="2000" b="1" dirty="0">
                <a:latin typeface="Sans serif"/>
              </a:rPr>
              <a:t> </a:t>
            </a:r>
          </a:p>
          <a:p>
            <a:pPr algn="just"/>
            <a:r>
              <a:rPr lang="en-US" sz="2000" b="1" dirty="0">
                <a:latin typeface="Sans serif"/>
              </a:rPr>
              <a:t>3) Generation of the recipes based on major and minor ingredients</a:t>
            </a:r>
          </a:p>
          <a:p>
            <a:pPr algn="just"/>
            <a:endParaRPr lang="en-US" sz="2000" b="1" dirty="0">
              <a:latin typeface="Sans serif"/>
            </a:endParaRPr>
          </a:p>
          <a:p>
            <a:pPr algn="just"/>
            <a:r>
              <a:rPr lang="en-US" sz="2000" b="1" dirty="0">
                <a:latin typeface="Sans serif"/>
              </a:rPr>
              <a:t>4) Image generation of the recipe generated which can be downloaded </a:t>
            </a:r>
            <a:endParaRPr lang="en-IN" sz="2000" b="1" dirty="0">
              <a:latin typeface="Sans serif"/>
            </a:endParaRPr>
          </a:p>
        </p:txBody>
      </p:sp>
      <p:pic>
        <p:nvPicPr>
          <p:cNvPr id="4102" name="Picture 6">
            <a:extLst>
              <a:ext uri="{FF2B5EF4-FFF2-40B4-BE49-F238E27FC236}">
                <a16:creationId xmlns:a16="http://schemas.microsoft.com/office/drawing/2014/main" id="{8F552916-0AEB-0534-7140-1D4A622D5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65"/>
          <a:stretch/>
        </p:blipFill>
        <p:spPr bwMode="auto">
          <a:xfrm>
            <a:off x="10250748" y="3829175"/>
            <a:ext cx="1929414" cy="3000375"/>
          </a:xfrm>
          <a:prstGeom prst="round2DiagRect">
            <a:avLst>
              <a:gd name="adj1" fmla="val 16667"/>
              <a:gd name="adj2" fmla="val 0"/>
            </a:avLst>
          </a:prstGeom>
          <a:ln w="88900" cap="sq">
            <a:solidFill>
              <a:schemeClr val="accent2">
                <a:lumMod val="20000"/>
                <a:lumOff val="80000"/>
              </a:schemeClr>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7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5612230" y="115412"/>
            <a:ext cx="6360507" cy="6624081"/>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Autofit/>
          </a:bodyPr>
          <a:lstStyle/>
          <a:p>
            <a:pPr indent="-347345">
              <a:buNone/>
            </a:pPr>
            <a:r>
              <a:rPr lang="en-US" dirty="0">
                <a:cs typeface="Segoe UI Light"/>
              </a:rPr>
              <a:t>      .</a:t>
            </a:r>
          </a:p>
        </p:txBody>
      </p:sp>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560299" y="239300"/>
            <a:ext cx="3742449" cy="493835"/>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3200" dirty="0">
                <a:ln w="28575">
                  <a:noFill/>
                  <a:prstDash val="solid"/>
                </a:ln>
                <a:solidFill>
                  <a:schemeClr val="tx1"/>
                </a:solidFill>
                <a:latin typeface="Sans serif"/>
                <a:cs typeface="Times New Roman"/>
              </a:rPr>
              <a:t>Flow Chart</a:t>
            </a:r>
            <a:endParaRPr lang="en-US" sz="3200" b="1" spc="600">
              <a:ln w="28575">
                <a:noFill/>
                <a:prstDash val="solid"/>
              </a:ln>
              <a:solidFill>
                <a:schemeClr val="tx1"/>
              </a:solidFill>
              <a:latin typeface="Sans serif"/>
              <a:cs typeface="Times New Roman" panose="02020603050405020304" pitchFamily="18" charset="0"/>
            </a:endParaRPr>
          </a:p>
        </p:txBody>
      </p:sp>
      <p:pic>
        <p:nvPicPr>
          <p:cNvPr id="6146" name="Picture 2">
            <a:extLst>
              <a:ext uri="{FF2B5EF4-FFF2-40B4-BE49-F238E27FC236}">
                <a16:creationId xmlns:a16="http://schemas.microsoft.com/office/drawing/2014/main" id="{2524FB1F-C44B-8D55-4956-83EB2E95C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48" y="4320807"/>
            <a:ext cx="3484504" cy="2096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3" descr="Diagram&#10;&#10;Description automatically generated">
            <a:extLst>
              <a:ext uri="{FF2B5EF4-FFF2-40B4-BE49-F238E27FC236}">
                <a16:creationId xmlns:a16="http://schemas.microsoft.com/office/drawing/2014/main" id="{7BBB523C-BA22-99BA-3EAB-B48D1076F192}"/>
              </a:ext>
            </a:extLst>
          </p:cNvPr>
          <p:cNvPicPr>
            <a:picLocks noChangeAspect="1"/>
          </p:cNvPicPr>
          <p:nvPr/>
        </p:nvPicPr>
        <p:blipFill>
          <a:blip r:embed="rId3"/>
          <a:stretch>
            <a:fillRect/>
          </a:stretch>
        </p:blipFill>
        <p:spPr>
          <a:xfrm>
            <a:off x="5750516" y="229030"/>
            <a:ext cx="6089898" cy="6396844"/>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46289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3046508" y="1099257"/>
            <a:ext cx="7894154" cy="56402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Autofit/>
          </a:bodyPr>
          <a:lstStyle/>
          <a:p>
            <a:pPr indent="-347345">
              <a:buNone/>
            </a:pPr>
            <a:r>
              <a:rPr lang="en-US" dirty="0">
                <a:cs typeface="Segoe UI Light"/>
              </a:rPr>
              <a:t>      .</a:t>
            </a:r>
          </a:p>
        </p:txBody>
      </p:sp>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280577" y="162135"/>
            <a:ext cx="4379056" cy="729158"/>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2400" dirty="0" err="1">
                <a:ln w="28575">
                  <a:noFill/>
                  <a:prstDash val="solid"/>
                </a:ln>
                <a:solidFill>
                  <a:schemeClr val="tx1"/>
                </a:solidFill>
                <a:latin typeface="Sans serif"/>
                <a:cs typeface="Times New Roman"/>
              </a:rPr>
              <a:t>UMl</a:t>
            </a:r>
            <a:r>
              <a:rPr lang="en-US" sz="2400" dirty="0">
                <a:ln w="28575">
                  <a:noFill/>
                  <a:prstDash val="solid"/>
                </a:ln>
                <a:solidFill>
                  <a:schemeClr val="tx1"/>
                </a:solidFill>
                <a:latin typeface="Sans serif"/>
                <a:cs typeface="Times New Roman"/>
              </a:rPr>
              <a:t> Diagram:</a:t>
            </a:r>
            <a:br>
              <a:rPr lang="en-US" sz="2400" dirty="0">
                <a:ln w="28575">
                  <a:noFill/>
                  <a:prstDash val="solid"/>
                </a:ln>
                <a:latin typeface="Sans serif"/>
                <a:cs typeface="Times New Roman"/>
              </a:rPr>
            </a:br>
            <a:r>
              <a:rPr lang="en-US" sz="2000" dirty="0">
                <a:ln w="28575">
                  <a:noFill/>
                  <a:prstDash val="solid"/>
                </a:ln>
                <a:solidFill>
                  <a:schemeClr val="tx1"/>
                </a:solidFill>
                <a:latin typeface="Sans serif"/>
                <a:cs typeface="Times New Roman"/>
              </a:rPr>
              <a:t>Data Flow Diagram</a:t>
            </a:r>
          </a:p>
        </p:txBody>
      </p:sp>
      <p:sp>
        <p:nvSpPr>
          <p:cNvPr id="5" name="Title 1">
            <a:extLst>
              <a:ext uri="{FF2B5EF4-FFF2-40B4-BE49-F238E27FC236}">
                <a16:creationId xmlns:a16="http://schemas.microsoft.com/office/drawing/2014/main" id="{96A7482A-FB52-A5BA-277A-086FECA99624}"/>
              </a:ext>
            </a:extLst>
          </p:cNvPr>
          <p:cNvSpPr txBox="1">
            <a:spLocks/>
          </p:cNvSpPr>
          <p:nvPr/>
        </p:nvSpPr>
        <p:spPr>
          <a:xfrm>
            <a:off x="6143154" y="208434"/>
            <a:ext cx="1909791" cy="642348"/>
          </a:xfrm>
          <a:prstGeom prst="rect">
            <a:avLst/>
          </a:prstGeom>
          <a:solidFill>
            <a:srgbClr val="CCC9FD"/>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cap="all" spc="6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a:ln w="28575">
                  <a:noFill/>
                  <a:prstDash val="solid"/>
                </a:ln>
                <a:solidFill>
                  <a:schemeClr val="tx1"/>
                </a:solidFill>
                <a:latin typeface="Sans serif"/>
                <a:cs typeface="Times New Roman"/>
              </a:rPr>
              <a:t>LEVEL 0</a:t>
            </a:r>
            <a:endParaRPr lang="en-US" sz="2000">
              <a:ln w="28575">
                <a:noFill/>
                <a:prstDash val="solid"/>
              </a:ln>
              <a:solidFill>
                <a:schemeClr val="tx1"/>
              </a:solidFill>
              <a:latin typeface="Sans serif"/>
              <a:cs typeface="Times New Roman"/>
            </a:endParaRPr>
          </a:p>
        </p:txBody>
      </p:sp>
      <p:pic>
        <p:nvPicPr>
          <p:cNvPr id="8" name="Picture 10" descr="Diagram&#10;&#10;Description automatically generated">
            <a:extLst>
              <a:ext uri="{FF2B5EF4-FFF2-40B4-BE49-F238E27FC236}">
                <a16:creationId xmlns:a16="http://schemas.microsoft.com/office/drawing/2014/main" id="{3B676E5A-66CD-6933-7574-AAA0568D7443}"/>
              </a:ext>
            </a:extLst>
          </p:cNvPr>
          <p:cNvPicPr>
            <a:picLocks noChangeAspect="1"/>
          </p:cNvPicPr>
          <p:nvPr/>
        </p:nvPicPr>
        <p:blipFill>
          <a:blip r:embed="rId2"/>
          <a:stretch>
            <a:fillRect/>
          </a:stretch>
        </p:blipFill>
        <p:spPr>
          <a:xfrm>
            <a:off x="3238982" y="1293239"/>
            <a:ext cx="7488819" cy="5245722"/>
          </a:xfrm>
          <a:prstGeom prst="rect">
            <a:avLst/>
          </a:prstGeom>
        </p:spPr>
      </p:pic>
    </p:spTree>
    <p:extLst>
      <p:ext uri="{BB962C8B-B14F-4D97-AF65-F5344CB8AC3E}">
        <p14:creationId xmlns:p14="http://schemas.microsoft.com/office/powerpoint/2010/main" val="2531702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4628384" y="242079"/>
            <a:ext cx="7317261" cy="6381951"/>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Autofit/>
          </a:bodyPr>
          <a:lstStyle/>
          <a:p>
            <a:pPr indent="-347345">
              <a:buNone/>
            </a:pPr>
            <a:r>
              <a:rPr lang="en-US" dirty="0">
                <a:cs typeface="Segoe UI Light"/>
              </a:rPr>
              <a:t>      .</a:t>
            </a:r>
          </a:p>
        </p:txBody>
      </p:sp>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46107" y="162135"/>
            <a:ext cx="4356643" cy="729158"/>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2400" dirty="0" err="1">
                <a:ln w="28575">
                  <a:noFill/>
                  <a:prstDash val="solid"/>
                </a:ln>
                <a:solidFill>
                  <a:schemeClr val="tx1"/>
                </a:solidFill>
                <a:latin typeface="Sans serif"/>
                <a:cs typeface="Times New Roman"/>
              </a:rPr>
              <a:t>UMl</a:t>
            </a:r>
            <a:r>
              <a:rPr lang="en-US" sz="2400" dirty="0">
                <a:ln w="28575">
                  <a:noFill/>
                  <a:prstDash val="solid"/>
                </a:ln>
                <a:solidFill>
                  <a:schemeClr val="tx1"/>
                </a:solidFill>
                <a:latin typeface="Sans serif"/>
                <a:cs typeface="Times New Roman"/>
              </a:rPr>
              <a:t> Diagram:</a:t>
            </a:r>
            <a:br>
              <a:rPr lang="en-US" sz="2400" dirty="0">
                <a:ln w="28575">
                  <a:noFill/>
                  <a:prstDash val="solid"/>
                </a:ln>
                <a:latin typeface="Sans serif"/>
                <a:cs typeface="Times New Roman"/>
              </a:rPr>
            </a:br>
            <a:r>
              <a:rPr lang="en-US" sz="2000" dirty="0">
                <a:ln w="28575">
                  <a:noFill/>
                  <a:prstDash val="solid"/>
                </a:ln>
                <a:solidFill>
                  <a:schemeClr val="tx1"/>
                </a:solidFill>
                <a:latin typeface="Sans serif"/>
                <a:cs typeface="Times New Roman"/>
              </a:rPr>
              <a:t>Data Flow Diagram</a:t>
            </a:r>
          </a:p>
        </p:txBody>
      </p:sp>
      <p:sp>
        <p:nvSpPr>
          <p:cNvPr id="6" name="Title 1">
            <a:extLst>
              <a:ext uri="{FF2B5EF4-FFF2-40B4-BE49-F238E27FC236}">
                <a16:creationId xmlns:a16="http://schemas.microsoft.com/office/drawing/2014/main" id="{E8EFA5D7-818A-1D92-0B6A-1B019B704E0B}"/>
              </a:ext>
            </a:extLst>
          </p:cNvPr>
          <p:cNvSpPr txBox="1">
            <a:spLocks/>
          </p:cNvSpPr>
          <p:nvPr/>
        </p:nvSpPr>
        <p:spPr>
          <a:xfrm>
            <a:off x="1515125" y="3009905"/>
            <a:ext cx="1909791" cy="642348"/>
          </a:xfrm>
          <a:prstGeom prst="rect">
            <a:avLst/>
          </a:prstGeom>
          <a:solidFill>
            <a:srgbClr val="CCC9FD"/>
          </a:solidFill>
        </p:spPr>
        <p:style>
          <a:lnRef idx="3">
            <a:schemeClr val="lt1"/>
          </a:lnRef>
          <a:fillRef idx="1">
            <a:schemeClr val="dk1"/>
          </a:fillRef>
          <a:effectRef idx="1">
            <a:schemeClr val="dk1"/>
          </a:effectRef>
          <a:fontRef idx="minor">
            <a:schemeClr val="lt1"/>
          </a:fontRef>
        </p:style>
        <p:txBody>
          <a:bodyPr vert="horz" lIns="91440" tIns="45720" rIns="91440" bIns="45720" rtlCol="0" anchor="ctr">
            <a:noAutofit/>
          </a:bodyPr>
          <a:lstStyle>
            <a:lvl1pPr algn="ctr" defTabSz="914400" rtl="0" eaLnBrk="1" latinLnBrk="0" hangingPunct="1">
              <a:lnSpc>
                <a:spcPct val="90000"/>
              </a:lnSpc>
              <a:spcBef>
                <a:spcPct val="0"/>
              </a:spcBef>
              <a:buNone/>
              <a:defRPr sz="4000" b="1" kern="1200" cap="all" spc="6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000" dirty="0">
                <a:ln w="28575">
                  <a:noFill/>
                  <a:prstDash val="solid"/>
                </a:ln>
                <a:solidFill>
                  <a:schemeClr val="tx1"/>
                </a:solidFill>
                <a:latin typeface="Sans serif"/>
                <a:cs typeface="Times New Roman"/>
              </a:rPr>
              <a:t>LEVEL 1</a:t>
            </a:r>
          </a:p>
        </p:txBody>
      </p:sp>
      <p:pic>
        <p:nvPicPr>
          <p:cNvPr id="9" name="Picture 10" descr="Diagram&#10;&#10;Description automatically generated">
            <a:extLst>
              <a:ext uri="{FF2B5EF4-FFF2-40B4-BE49-F238E27FC236}">
                <a16:creationId xmlns:a16="http://schemas.microsoft.com/office/drawing/2014/main" id="{35DC8223-1C34-F470-2109-B4294E445293}"/>
              </a:ext>
            </a:extLst>
          </p:cNvPr>
          <p:cNvPicPr>
            <a:picLocks noChangeAspect="1"/>
          </p:cNvPicPr>
          <p:nvPr/>
        </p:nvPicPr>
        <p:blipFill>
          <a:blip r:embed="rId2"/>
          <a:stretch>
            <a:fillRect/>
          </a:stretch>
        </p:blipFill>
        <p:spPr>
          <a:xfrm>
            <a:off x="4847664" y="428096"/>
            <a:ext cx="7001435" cy="6013013"/>
          </a:xfrm>
          <a:prstGeom prst="rect">
            <a:avLst/>
          </a:prstGeom>
        </p:spPr>
      </p:pic>
    </p:spTree>
    <p:extLst>
      <p:ext uri="{BB962C8B-B14F-4D97-AF65-F5344CB8AC3E}">
        <p14:creationId xmlns:p14="http://schemas.microsoft.com/office/powerpoint/2010/main" val="3919549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F1E5DD-7118-981F-6970-D49512A75DFE}"/>
              </a:ext>
            </a:extLst>
          </p:cNvPr>
          <p:cNvSpPr>
            <a:spLocks noGrp="1"/>
          </p:cNvSpPr>
          <p:nvPr>
            <p:ph idx="1"/>
          </p:nvPr>
        </p:nvSpPr>
        <p:spPr>
          <a:xfrm>
            <a:off x="5367689" y="118815"/>
            <a:ext cx="6689731" cy="6617273"/>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t">
            <a:noAutofit/>
          </a:bodyPr>
          <a:lstStyle/>
          <a:p>
            <a:pPr indent="-347345">
              <a:buNone/>
            </a:pPr>
            <a:r>
              <a:rPr lang="en-US" dirty="0">
                <a:cs typeface="Segoe UI Light"/>
              </a:rPr>
              <a:t>      .</a:t>
            </a:r>
          </a:p>
        </p:txBody>
      </p:sp>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560299" y="239300"/>
            <a:ext cx="3742449" cy="729158"/>
          </a:xfrm>
          <a:solidFill>
            <a:srgbClr val="CCC9FD"/>
          </a:solidFill>
        </p:spPr>
        <p:style>
          <a:lnRef idx="3">
            <a:schemeClr val="lt1"/>
          </a:lnRef>
          <a:fillRef idx="1">
            <a:schemeClr val="dk1"/>
          </a:fillRef>
          <a:effectRef idx="1">
            <a:schemeClr val="dk1"/>
          </a:effectRef>
          <a:fontRef idx="minor">
            <a:schemeClr val="lt1"/>
          </a:fontRef>
        </p:style>
        <p:txBody>
          <a:bodyPr anchor="ctr"/>
          <a:lstStyle/>
          <a:p>
            <a:r>
              <a:rPr lang="en-US" sz="2400" dirty="0" err="1">
                <a:ln w="28575">
                  <a:noFill/>
                  <a:prstDash val="solid"/>
                </a:ln>
                <a:solidFill>
                  <a:schemeClr val="tx1"/>
                </a:solidFill>
                <a:latin typeface="Sans serif"/>
                <a:cs typeface="Times New Roman"/>
              </a:rPr>
              <a:t>UMl</a:t>
            </a:r>
            <a:r>
              <a:rPr lang="en-US" sz="2400" dirty="0">
                <a:ln w="28575">
                  <a:noFill/>
                  <a:prstDash val="solid"/>
                </a:ln>
                <a:solidFill>
                  <a:schemeClr val="tx1"/>
                </a:solidFill>
                <a:latin typeface="Sans serif"/>
                <a:cs typeface="Times New Roman"/>
              </a:rPr>
              <a:t> Diagram:</a:t>
            </a:r>
            <a:br>
              <a:rPr lang="en-US" sz="2400" dirty="0">
                <a:ln w="28575">
                  <a:noFill/>
                  <a:prstDash val="solid"/>
                </a:ln>
                <a:latin typeface="Sans serif"/>
                <a:cs typeface="Times New Roman"/>
              </a:rPr>
            </a:br>
            <a:r>
              <a:rPr lang="en-US" sz="2400" dirty="0">
                <a:ln w="28575">
                  <a:noFill/>
                  <a:prstDash val="solid"/>
                </a:ln>
                <a:solidFill>
                  <a:schemeClr val="tx1"/>
                </a:solidFill>
                <a:latin typeface="Sans serif"/>
                <a:cs typeface="Times New Roman"/>
              </a:rPr>
              <a:t>Use Case</a:t>
            </a:r>
            <a:endParaRPr lang="en-US" sz="2400">
              <a:solidFill>
                <a:schemeClr val="tx1"/>
              </a:solidFill>
              <a:cs typeface="Segoe UI Light"/>
            </a:endParaRPr>
          </a:p>
        </p:txBody>
      </p:sp>
      <p:pic>
        <p:nvPicPr>
          <p:cNvPr id="6146" name="Picture 2">
            <a:extLst>
              <a:ext uri="{FF2B5EF4-FFF2-40B4-BE49-F238E27FC236}">
                <a16:creationId xmlns:a16="http://schemas.microsoft.com/office/drawing/2014/main" id="{2524FB1F-C44B-8D55-4956-83EB2E95C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48" y="4320807"/>
            <a:ext cx="3484504" cy="2096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3" descr="Diagram, schematic&#10;&#10;Description automatically generated">
            <a:extLst>
              <a:ext uri="{FF2B5EF4-FFF2-40B4-BE49-F238E27FC236}">
                <a16:creationId xmlns:a16="http://schemas.microsoft.com/office/drawing/2014/main" id="{D054ED50-08AB-AEFC-811D-5BA4D3EF98D6}"/>
              </a:ext>
            </a:extLst>
          </p:cNvPr>
          <p:cNvPicPr>
            <a:picLocks noChangeAspect="1"/>
          </p:cNvPicPr>
          <p:nvPr/>
        </p:nvPicPr>
        <p:blipFill>
          <a:blip r:embed="rId3"/>
          <a:stretch>
            <a:fillRect/>
          </a:stretch>
        </p:blipFill>
        <p:spPr>
          <a:xfrm>
            <a:off x="5486400" y="239786"/>
            <a:ext cx="6452346" cy="6367221"/>
          </a:xfrm>
          <a:prstGeom prst="rect">
            <a:avLst/>
          </a:prstGeom>
        </p:spPr>
      </p:pic>
    </p:spTree>
    <p:extLst>
      <p:ext uri="{BB962C8B-B14F-4D97-AF65-F5344CB8AC3E}">
        <p14:creationId xmlns:p14="http://schemas.microsoft.com/office/powerpoint/2010/main" val="863850683"/>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235</TotalTime>
  <Words>516</Words>
  <Application>Microsoft Office PowerPoint</Application>
  <PresentationFormat>Widescreen</PresentationFormat>
  <Paragraphs>71</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PROBLEM STATEMENT</vt:lpstr>
      <vt:lpstr>objectives</vt:lpstr>
      <vt:lpstr>scope</vt:lpstr>
      <vt:lpstr>Flow Chart</vt:lpstr>
      <vt:lpstr>UMl Diagram: Data Flow Diagram</vt:lpstr>
      <vt:lpstr>UMl Diagram: Data Flow Diagram</vt:lpstr>
      <vt:lpstr>UMl Diagram: Use Case</vt:lpstr>
      <vt:lpstr>PowerPoint Presentation</vt:lpstr>
      <vt:lpstr>MODULES</vt:lpstr>
      <vt:lpstr>TECHNOLOGY STACK</vt:lpstr>
      <vt:lpstr>INTERFACES</vt:lpstr>
      <vt:lpstr>INTERFACES</vt:lpstr>
      <vt:lpstr>INTERFACES</vt:lpstr>
      <vt:lpstr>Literature 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Anushree Salunke</dc:creator>
  <cp:lastModifiedBy>pooja tumma</cp:lastModifiedBy>
  <cp:revision>214</cp:revision>
  <dcterms:created xsi:type="dcterms:W3CDTF">2023-02-07T19:19:33Z</dcterms:created>
  <dcterms:modified xsi:type="dcterms:W3CDTF">2023-03-17T07:52:24Z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